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6" r:id="rId10"/>
    <p:sldId id="264" r:id="rId11"/>
    <p:sldId id="265" r:id="rId12"/>
    <p:sldId id="271" r:id="rId13"/>
    <p:sldId id="267" r:id="rId14"/>
    <p:sldId id="268" r:id="rId15"/>
    <p:sldId id="269" r:id="rId16"/>
    <p:sldId id="270" r:id="rId17"/>
    <p:sldId id="274" r:id="rId18"/>
    <p:sldId id="273" r:id="rId19"/>
    <p:sldId id="272" r:id="rId20"/>
    <p:sldId id="275" r:id="rId21"/>
    <p:sldId id="276" r:id="rId22"/>
    <p:sldId id="282" r:id="rId23"/>
    <p:sldId id="281" r:id="rId24"/>
    <p:sldId id="285" r:id="rId25"/>
    <p:sldId id="277" r:id="rId26"/>
    <p:sldId id="278" r:id="rId27"/>
    <p:sldId id="279" r:id="rId28"/>
    <p:sldId id="280" r:id="rId29"/>
    <p:sldId id="28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2352" y="-3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BE55DC-ACCE-294B-8B00-D48B30251AE1}" type="datetimeFigureOut">
              <a:rPr lang="de-DE" smtClean="0"/>
              <a:t>03.05.16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D88936-B0EA-F543-A2AC-176C6A9D782D}" type="slidenum">
              <a:rPr lang="de-DE" smtClean="0"/>
              <a:t>‹Nr.›</a:t>
            </a:fld>
            <a:endParaRPr lang="de-DE"/>
          </a:p>
        </p:txBody>
      </p:sp>
    </p:spTree>
    <p:extLst>
      <p:ext uri="{BB962C8B-B14F-4D97-AF65-F5344CB8AC3E}">
        <p14:creationId xmlns:p14="http://schemas.microsoft.com/office/powerpoint/2010/main" val="28642072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5D88936-B0EA-F543-A2AC-176C6A9D782D}" type="slidenum">
              <a:rPr lang="de-DE" smtClean="0"/>
              <a:t>12</a:t>
            </a:fld>
            <a:endParaRPr lang="de-DE"/>
          </a:p>
        </p:txBody>
      </p:sp>
    </p:spTree>
    <p:extLst>
      <p:ext uri="{BB962C8B-B14F-4D97-AF65-F5344CB8AC3E}">
        <p14:creationId xmlns:p14="http://schemas.microsoft.com/office/powerpoint/2010/main" val="2999794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5D88936-B0EA-F543-A2AC-176C6A9D782D}" type="slidenum">
              <a:rPr lang="de-DE" smtClean="0"/>
              <a:t>22</a:t>
            </a:fld>
            <a:endParaRPr lang="de-DE"/>
          </a:p>
        </p:txBody>
      </p:sp>
    </p:spTree>
    <p:extLst>
      <p:ext uri="{BB962C8B-B14F-4D97-AF65-F5344CB8AC3E}">
        <p14:creationId xmlns:p14="http://schemas.microsoft.com/office/powerpoint/2010/main" val="4293038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D88936-B0EA-F543-A2AC-176C6A9D782D}" type="slidenum">
              <a:rPr lang="de-DE" smtClean="0"/>
              <a:t>25</a:t>
            </a:fld>
            <a:endParaRPr lang="de-DE"/>
          </a:p>
        </p:txBody>
      </p:sp>
    </p:spTree>
    <p:extLst>
      <p:ext uri="{BB962C8B-B14F-4D97-AF65-F5344CB8AC3E}">
        <p14:creationId xmlns:p14="http://schemas.microsoft.com/office/powerpoint/2010/main" val="4216051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e-CH"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Click to edit Master subtitle style</a:t>
            </a:r>
            <a:endParaRPr lang="en-US"/>
          </a:p>
        </p:txBody>
      </p:sp>
      <p:sp>
        <p:nvSpPr>
          <p:cNvPr id="4" name="Date Placeholder 3"/>
          <p:cNvSpPr>
            <a:spLocks noGrp="1"/>
          </p:cNvSpPr>
          <p:nvPr>
            <p:ph type="dt" sz="half" idx="10"/>
          </p:nvPr>
        </p:nvSpPr>
        <p:spPr/>
        <p:txBody>
          <a:bodyPr/>
          <a:lstStyle/>
          <a:p>
            <a:fld id="{3D6D4704-9716-FE42-9973-DDE1B6BDCDE8}" type="datetimeFigureOut">
              <a:rPr lang="en-US" smtClean="0"/>
              <a:t>03.05.16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D4E9D-7EE7-FB4E-B6C6-268E96840BF6}" type="slidenum">
              <a:rPr lang="en-US" smtClean="0"/>
              <a:t>‹Nr.›</a:t>
            </a:fld>
            <a:endParaRPr lang="en-US"/>
          </a:p>
        </p:txBody>
      </p:sp>
    </p:spTree>
    <p:extLst>
      <p:ext uri="{BB962C8B-B14F-4D97-AF65-F5344CB8AC3E}">
        <p14:creationId xmlns:p14="http://schemas.microsoft.com/office/powerpoint/2010/main" val="1183463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4" name="Date Placeholder 3"/>
          <p:cNvSpPr>
            <a:spLocks noGrp="1"/>
          </p:cNvSpPr>
          <p:nvPr>
            <p:ph type="dt" sz="half" idx="10"/>
          </p:nvPr>
        </p:nvSpPr>
        <p:spPr/>
        <p:txBody>
          <a:bodyPr/>
          <a:lstStyle/>
          <a:p>
            <a:fld id="{3D6D4704-9716-FE42-9973-DDE1B6BDCDE8}" type="datetimeFigureOut">
              <a:rPr lang="en-US" smtClean="0"/>
              <a:t>03.05.16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D4E9D-7EE7-FB4E-B6C6-268E96840BF6}" type="slidenum">
              <a:rPr lang="en-US" smtClean="0"/>
              <a:t>‹Nr.›</a:t>
            </a:fld>
            <a:endParaRPr lang="en-US"/>
          </a:p>
        </p:txBody>
      </p:sp>
    </p:spTree>
    <p:extLst>
      <p:ext uri="{BB962C8B-B14F-4D97-AF65-F5344CB8AC3E}">
        <p14:creationId xmlns:p14="http://schemas.microsoft.com/office/powerpoint/2010/main" val="1693045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CH"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4" name="Date Placeholder 3"/>
          <p:cNvSpPr>
            <a:spLocks noGrp="1"/>
          </p:cNvSpPr>
          <p:nvPr>
            <p:ph type="dt" sz="half" idx="10"/>
          </p:nvPr>
        </p:nvSpPr>
        <p:spPr/>
        <p:txBody>
          <a:bodyPr/>
          <a:lstStyle/>
          <a:p>
            <a:fld id="{3D6D4704-9716-FE42-9973-DDE1B6BDCDE8}" type="datetimeFigureOut">
              <a:rPr lang="en-US" smtClean="0"/>
              <a:t>03.05.16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D4E9D-7EE7-FB4E-B6C6-268E96840BF6}" type="slidenum">
              <a:rPr lang="en-US" smtClean="0"/>
              <a:t>‹Nr.›</a:t>
            </a:fld>
            <a:endParaRPr lang="en-US"/>
          </a:p>
        </p:txBody>
      </p:sp>
    </p:spTree>
    <p:extLst>
      <p:ext uri="{BB962C8B-B14F-4D97-AF65-F5344CB8AC3E}">
        <p14:creationId xmlns:p14="http://schemas.microsoft.com/office/powerpoint/2010/main" val="3429919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en-US"/>
          </a:p>
        </p:txBody>
      </p:sp>
      <p:sp>
        <p:nvSpPr>
          <p:cNvPr id="3" name="Content Placeholder 2"/>
          <p:cNvSpPr>
            <a:spLocks noGrp="1"/>
          </p:cNvSpPr>
          <p:nvPr>
            <p:ph idx="1"/>
          </p:nvPr>
        </p:nvSpPr>
        <p:spPr/>
        <p:txBody>
          <a:body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4" name="Date Placeholder 3"/>
          <p:cNvSpPr>
            <a:spLocks noGrp="1"/>
          </p:cNvSpPr>
          <p:nvPr>
            <p:ph type="dt" sz="half" idx="10"/>
          </p:nvPr>
        </p:nvSpPr>
        <p:spPr/>
        <p:txBody>
          <a:bodyPr/>
          <a:lstStyle/>
          <a:p>
            <a:fld id="{3D6D4704-9716-FE42-9973-DDE1B6BDCDE8}" type="datetimeFigureOut">
              <a:rPr lang="en-US" smtClean="0"/>
              <a:t>03.05.16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D4E9D-7EE7-FB4E-B6C6-268E96840BF6}" type="slidenum">
              <a:rPr lang="en-US" smtClean="0"/>
              <a:t>‹Nr.›</a:t>
            </a:fld>
            <a:endParaRPr lang="en-US"/>
          </a:p>
        </p:txBody>
      </p:sp>
    </p:spTree>
    <p:extLst>
      <p:ext uri="{BB962C8B-B14F-4D97-AF65-F5344CB8AC3E}">
        <p14:creationId xmlns:p14="http://schemas.microsoft.com/office/powerpoint/2010/main" val="304296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CH"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smtClean="0"/>
              <a:t>Click to edit Master text styles</a:t>
            </a:r>
          </a:p>
        </p:txBody>
      </p:sp>
      <p:sp>
        <p:nvSpPr>
          <p:cNvPr id="4" name="Date Placeholder 3"/>
          <p:cNvSpPr>
            <a:spLocks noGrp="1"/>
          </p:cNvSpPr>
          <p:nvPr>
            <p:ph type="dt" sz="half" idx="10"/>
          </p:nvPr>
        </p:nvSpPr>
        <p:spPr/>
        <p:txBody>
          <a:bodyPr/>
          <a:lstStyle/>
          <a:p>
            <a:fld id="{3D6D4704-9716-FE42-9973-DDE1B6BDCDE8}" type="datetimeFigureOut">
              <a:rPr lang="en-US" smtClean="0"/>
              <a:t>03.05.16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D4E9D-7EE7-FB4E-B6C6-268E96840BF6}" type="slidenum">
              <a:rPr lang="en-US" smtClean="0"/>
              <a:t>‹Nr.›</a:t>
            </a:fld>
            <a:endParaRPr lang="en-US"/>
          </a:p>
        </p:txBody>
      </p:sp>
    </p:spTree>
    <p:extLst>
      <p:ext uri="{BB962C8B-B14F-4D97-AF65-F5344CB8AC3E}">
        <p14:creationId xmlns:p14="http://schemas.microsoft.com/office/powerpoint/2010/main" val="3956768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5" name="Date Placeholder 4"/>
          <p:cNvSpPr>
            <a:spLocks noGrp="1"/>
          </p:cNvSpPr>
          <p:nvPr>
            <p:ph type="dt" sz="half" idx="10"/>
          </p:nvPr>
        </p:nvSpPr>
        <p:spPr/>
        <p:txBody>
          <a:bodyPr/>
          <a:lstStyle/>
          <a:p>
            <a:fld id="{3D6D4704-9716-FE42-9973-DDE1B6BDCDE8}" type="datetimeFigureOut">
              <a:rPr lang="en-US" smtClean="0"/>
              <a:t>03.05.16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ED4E9D-7EE7-FB4E-B6C6-268E96840BF6}" type="slidenum">
              <a:rPr lang="en-US" smtClean="0"/>
              <a:t>‹Nr.›</a:t>
            </a:fld>
            <a:endParaRPr lang="en-US"/>
          </a:p>
        </p:txBody>
      </p:sp>
    </p:spTree>
    <p:extLst>
      <p:ext uri="{BB962C8B-B14F-4D97-AF65-F5344CB8AC3E}">
        <p14:creationId xmlns:p14="http://schemas.microsoft.com/office/powerpoint/2010/main" val="1424991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CH"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7" name="Date Placeholder 6"/>
          <p:cNvSpPr>
            <a:spLocks noGrp="1"/>
          </p:cNvSpPr>
          <p:nvPr>
            <p:ph type="dt" sz="half" idx="10"/>
          </p:nvPr>
        </p:nvSpPr>
        <p:spPr/>
        <p:txBody>
          <a:bodyPr/>
          <a:lstStyle/>
          <a:p>
            <a:fld id="{3D6D4704-9716-FE42-9973-DDE1B6BDCDE8}" type="datetimeFigureOut">
              <a:rPr lang="en-US" smtClean="0"/>
              <a:t>03.05.16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ED4E9D-7EE7-FB4E-B6C6-268E96840BF6}" type="slidenum">
              <a:rPr lang="en-US" smtClean="0"/>
              <a:t>‹Nr.›</a:t>
            </a:fld>
            <a:endParaRPr lang="en-US"/>
          </a:p>
        </p:txBody>
      </p:sp>
    </p:spTree>
    <p:extLst>
      <p:ext uri="{BB962C8B-B14F-4D97-AF65-F5344CB8AC3E}">
        <p14:creationId xmlns:p14="http://schemas.microsoft.com/office/powerpoint/2010/main" val="2296685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en-US"/>
          </a:p>
        </p:txBody>
      </p:sp>
      <p:sp>
        <p:nvSpPr>
          <p:cNvPr id="3" name="Date Placeholder 2"/>
          <p:cNvSpPr>
            <a:spLocks noGrp="1"/>
          </p:cNvSpPr>
          <p:nvPr>
            <p:ph type="dt" sz="half" idx="10"/>
          </p:nvPr>
        </p:nvSpPr>
        <p:spPr/>
        <p:txBody>
          <a:bodyPr/>
          <a:lstStyle/>
          <a:p>
            <a:fld id="{3D6D4704-9716-FE42-9973-DDE1B6BDCDE8}" type="datetimeFigureOut">
              <a:rPr lang="en-US" smtClean="0"/>
              <a:t>03.05.16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ED4E9D-7EE7-FB4E-B6C6-268E96840BF6}" type="slidenum">
              <a:rPr lang="en-US" smtClean="0"/>
              <a:t>‹Nr.›</a:t>
            </a:fld>
            <a:endParaRPr lang="en-US"/>
          </a:p>
        </p:txBody>
      </p:sp>
    </p:spTree>
    <p:extLst>
      <p:ext uri="{BB962C8B-B14F-4D97-AF65-F5344CB8AC3E}">
        <p14:creationId xmlns:p14="http://schemas.microsoft.com/office/powerpoint/2010/main" val="1187570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D4704-9716-FE42-9973-DDE1B6BDCDE8}" type="datetimeFigureOut">
              <a:rPr lang="en-US" smtClean="0"/>
              <a:t>03.05.16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ED4E9D-7EE7-FB4E-B6C6-268E96840BF6}" type="slidenum">
              <a:rPr lang="en-US" smtClean="0"/>
              <a:t>‹Nr.›</a:t>
            </a:fld>
            <a:endParaRPr lang="en-US"/>
          </a:p>
        </p:txBody>
      </p:sp>
    </p:spTree>
    <p:extLst>
      <p:ext uri="{BB962C8B-B14F-4D97-AF65-F5344CB8AC3E}">
        <p14:creationId xmlns:p14="http://schemas.microsoft.com/office/powerpoint/2010/main" val="2370331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CH"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
        <p:nvSpPr>
          <p:cNvPr id="5" name="Date Placeholder 4"/>
          <p:cNvSpPr>
            <a:spLocks noGrp="1"/>
          </p:cNvSpPr>
          <p:nvPr>
            <p:ph type="dt" sz="half" idx="10"/>
          </p:nvPr>
        </p:nvSpPr>
        <p:spPr/>
        <p:txBody>
          <a:bodyPr/>
          <a:lstStyle/>
          <a:p>
            <a:fld id="{3D6D4704-9716-FE42-9973-DDE1B6BDCDE8}" type="datetimeFigureOut">
              <a:rPr lang="en-US" smtClean="0"/>
              <a:t>03.05.16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ED4E9D-7EE7-FB4E-B6C6-268E96840BF6}" type="slidenum">
              <a:rPr lang="en-US" smtClean="0"/>
              <a:t>‹Nr.›</a:t>
            </a:fld>
            <a:endParaRPr lang="en-US"/>
          </a:p>
        </p:txBody>
      </p:sp>
    </p:spTree>
    <p:extLst>
      <p:ext uri="{BB962C8B-B14F-4D97-AF65-F5344CB8AC3E}">
        <p14:creationId xmlns:p14="http://schemas.microsoft.com/office/powerpoint/2010/main" val="4140161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CH"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
        <p:nvSpPr>
          <p:cNvPr id="5" name="Date Placeholder 4"/>
          <p:cNvSpPr>
            <a:spLocks noGrp="1"/>
          </p:cNvSpPr>
          <p:nvPr>
            <p:ph type="dt" sz="half" idx="10"/>
          </p:nvPr>
        </p:nvSpPr>
        <p:spPr/>
        <p:txBody>
          <a:bodyPr/>
          <a:lstStyle/>
          <a:p>
            <a:fld id="{3D6D4704-9716-FE42-9973-DDE1B6BDCDE8}" type="datetimeFigureOut">
              <a:rPr lang="en-US" smtClean="0"/>
              <a:t>03.05.16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ED4E9D-7EE7-FB4E-B6C6-268E96840BF6}" type="slidenum">
              <a:rPr lang="en-US" smtClean="0"/>
              <a:t>‹Nr.›</a:t>
            </a:fld>
            <a:endParaRPr lang="en-US"/>
          </a:p>
        </p:txBody>
      </p:sp>
    </p:spTree>
    <p:extLst>
      <p:ext uri="{BB962C8B-B14F-4D97-AF65-F5344CB8AC3E}">
        <p14:creationId xmlns:p14="http://schemas.microsoft.com/office/powerpoint/2010/main" val="36980122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CH"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D4704-9716-FE42-9973-DDE1B6BDCDE8}" type="datetimeFigureOut">
              <a:rPr lang="en-US" smtClean="0"/>
              <a:t>03.05.16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ED4E9D-7EE7-FB4E-B6C6-268E96840BF6}" type="slidenum">
              <a:rPr lang="en-US" smtClean="0"/>
              <a:t>‹Nr.›</a:t>
            </a:fld>
            <a:endParaRPr lang="en-US"/>
          </a:p>
        </p:txBody>
      </p:sp>
    </p:spTree>
    <p:extLst>
      <p:ext uri="{BB962C8B-B14F-4D97-AF65-F5344CB8AC3E}">
        <p14:creationId xmlns:p14="http://schemas.microsoft.com/office/powerpoint/2010/main" val="475697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24.png"/><Relationship Id="rId5" Type="http://schemas.openxmlformats.org/officeDocument/2006/relationships/oleObject" Target="../embeddings/oleObject3.bin"/><Relationship Id="rId6" Type="http://schemas.openxmlformats.org/officeDocument/2006/relationships/image" Target="../media/image23.emf"/><Relationship Id="rId7" Type="http://schemas.openxmlformats.org/officeDocument/2006/relationships/image" Target="../media/image25.png"/><Relationship Id="rId8" Type="http://schemas.openxmlformats.org/officeDocument/2006/relationships/image" Target="../media/image26.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5883" y="517831"/>
            <a:ext cx="4111823" cy="461665"/>
          </a:xfrm>
          <a:prstGeom prst="rect">
            <a:avLst/>
          </a:prstGeom>
          <a:noFill/>
        </p:spPr>
        <p:txBody>
          <a:bodyPr wrap="none" rtlCol="0">
            <a:spAutoFit/>
          </a:bodyPr>
          <a:lstStyle/>
          <a:p>
            <a:pPr algn="ctr"/>
            <a:r>
              <a:rPr lang="en-US" sz="2400" b="1" dirty="0" smtClean="0"/>
              <a:t>What is philosophy of science?</a:t>
            </a:r>
            <a:endParaRPr lang="en-US" sz="2400" b="1" dirty="0"/>
          </a:p>
        </p:txBody>
      </p:sp>
      <p:sp>
        <p:nvSpPr>
          <p:cNvPr id="5" name="TextBox 4"/>
          <p:cNvSpPr txBox="1"/>
          <p:nvPr/>
        </p:nvSpPr>
        <p:spPr>
          <a:xfrm>
            <a:off x="1973812" y="2002764"/>
            <a:ext cx="2154744" cy="369332"/>
          </a:xfrm>
          <a:prstGeom prst="rect">
            <a:avLst/>
          </a:prstGeom>
          <a:noFill/>
        </p:spPr>
        <p:txBody>
          <a:bodyPr wrap="none" rtlCol="0">
            <a:spAutoFit/>
          </a:bodyPr>
          <a:lstStyle/>
          <a:p>
            <a:pPr algn="ctr"/>
            <a:r>
              <a:rPr lang="en-US" dirty="0" smtClean="0"/>
              <a:t>Phil. sci. analyzes the </a:t>
            </a:r>
            <a:endParaRPr lang="en-US" dirty="0"/>
          </a:p>
        </p:txBody>
      </p:sp>
      <p:sp>
        <p:nvSpPr>
          <p:cNvPr id="6" name="TextBox 5"/>
          <p:cNvSpPr txBox="1"/>
          <p:nvPr/>
        </p:nvSpPr>
        <p:spPr>
          <a:xfrm>
            <a:off x="4128556" y="1633432"/>
            <a:ext cx="710802" cy="369332"/>
          </a:xfrm>
          <a:prstGeom prst="rect">
            <a:avLst/>
          </a:prstGeom>
          <a:noFill/>
        </p:spPr>
        <p:txBody>
          <a:bodyPr wrap="none" rtlCol="0">
            <a:spAutoFit/>
          </a:bodyPr>
          <a:lstStyle/>
          <a:p>
            <a:pPr algn="ctr"/>
            <a:r>
              <a:rPr lang="en-US" dirty="0" smtClean="0"/>
              <a:t>social</a:t>
            </a:r>
            <a:endParaRPr lang="en-US" dirty="0"/>
          </a:p>
        </p:txBody>
      </p:sp>
      <p:sp>
        <p:nvSpPr>
          <p:cNvPr id="7" name="TextBox 6"/>
          <p:cNvSpPr txBox="1"/>
          <p:nvPr/>
        </p:nvSpPr>
        <p:spPr>
          <a:xfrm>
            <a:off x="4017483" y="2383608"/>
            <a:ext cx="1031127" cy="369332"/>
          </a:xfrm>
          <a:prstGeom prst="rect">
            <a:avLst/>
          </a:prstGeom>
          <a:noFill/>
        </p:spPr>
        <p:txBody>
          <a:bodyPr wrap="none" rtlCol="0">
            <a:spAutoFit/>
          </a:bodyPr>
          <a:lstStyle/>
          <a:p>
            <a:pPr algn="ctr"/>
            <a:r>
              <a:rPr lang="en-US" dirty="0" smtClean="0"/>
              <a:t>technical</a:t>
            </a:r>
            <a:endParaRPr lang="en-US" dirty="0"/>
          </a:p>
        </p:txBody>
      </p:sp>
      <p:sp>
        <p:nvSpPr>
          <p:cNvPr id="11" name="TextBox 10"/>
          <p:cNvSpPr txBox="1"/>
          <p:nvPr/>
        </p:nvSpPr>
        <p:spPr>
          <a:xfrm>
            <a:off x="2894185" y="3499986"/>
            <a:ext cx="6009863" cy="1477328"/>
          </a:xfrm>
          <a:prstGeom prst="rect">
            <a:avLst/>
          </a:prstGeom>
          <a:noFill/>
        </p:spPr>
        <p:txBody>
          <a:bodyPr wrap="square" rtlCol="0">
            <a:spAutoFit/>
          </a:bodyPr>
          <a:lstStyle/>
          <a:p>
            <a:pPr marL="285750" indent="-285750">
              <a:buFont typeface="Arial"/>
              <a:buChar char="•"/>
            </a:pPr>
            <a:r>
              <a:rPr lang="en-US" dirty="0" smtClean="0"/>
              <a:t>Explaining things</a:t>
            </a:r>
          </a:p>
          <a:p>
            <a:pPr marL="285750" indent="-285750">
              <a:buFont typeface="Arial"/>
              <a:buChar char="•"/>
            </a:pPr>
            <a:r>
              <a:rPr lang="en-US" dirty="0" smtClean="0"/>
              <a:t>Describing things</a:t>
            </a:r>
          </a:p>
          <a:p>
            <a:pPr marL="285750" indent="-285750">
              <a:buFont typeface="Arial"/>
              <a:buChar char="•"/>
            </a:pPr>
            <a:r>
              <a:rPr lang="en-US" dirty="0"/>
              <a:t>Predicting </a:t>
            </a:r>
            <a:r>
              <a:rPr lang="en-US" dirty="0" smtClean="0"/>
              <a:t>things</a:t>
            </a:r>
          </a:p>
          <a:p>
            <a:pPr marL="285750" indent="-285750">
              <a:buFont typeface="Arial"/>
              <a:buChar char="•"/>
            </a:pPr>
            <a:r>
              <a:rPr lang="en-US" dirty="0" smtClean="0"/>
              <a:t>Formulating theories/models/hypotheses</a:t>
            </a:r>
          </a:p>
          <a:p>
            <a:pPr marL="285750" indent="-285750">
              <a:buFont typeface="Arial"/>
              <a:buChar char="•"/>
            </a:pPr>
            <a:r>
              <a:rPr lang="en-US" dirty="0" smtClean="0"/>
              <a:t>Justifying/</a:t>
            </a:r>
            <a:r>
              <a:rPr lang="en-US" dirty="0"/>
              <a:t>c</a:t>
            </a:r>
            <a:r>
              <a:rPr lang="en-US" dirty="0" smtClean="0"/>
              <a:t>onfirming/refuting theories/models/hypotheses</a:t>
            </a:r>
          </a:p>
        </p:txBody>
      </p:sp>
      <p:sp>
        <p:nvSpPr>
          <p:cNvPr id="12" name="TextBox 11"/>
          <p:cNvSpPr txBox="1"/>
          <p:nvPr/>
        </p:nvSpPr>
        <p:spPr>
          <a:xfrm>
            <a:off x="1524466" y="5724533"/>
            <a:ext cx="6011231" cy="461665"/>
          </a:xfrm>
          <a:prstGeom prst="rect">
            <a:avLst/>
          </a:prstGeom>
          <a:noFill/>
        </p:spPr>
        <p:txBody>
          <a:bodyPr wrap="none" rtlCol="0">
            <a:spAutoFit/>
          </a:bodyPr>
          <a:lstStyle/>
          <a:p>
            <a:pPr algn="ctr"/>
            <a:r>
              <a:rPr lang="en-US" sz="2400" dirty="0" smtClean="0"/>
              <a:t>All these practices are affected by uncertainty! </a:t>
            </a:r>
            <a:endParaRPr lang="en-US" sz="2400" dirty="0"/>
          </a:p>
        </p:txBody>
      </p:sp>
      <p:sp>
        <p:nvSpPr>
          <p:cNvPr id="10" name="Rectangle 9"/>
          <p:cNvSpPr/>
          <p:nvPr/>
        </p:nvSpPr>
        <p:spPr>
          <a:xfrm>
            <a:off x="4945246" y="2011942"/>
            <a:ext cx="2011939" cy="369332"/>
          </a:xfrm>
          <a:prstGeom prst="rect">
            <a:avLst/>
          </a:prstGeom>
        </p:spPr>
        <p:txBody>
          <a:bodyPr wrap="none">
            <a:spAutoFit/>
          </a:bodyPr>
          <a:lstStyle/>
          <a:p>
            <a:pPr algn="ctr"/>
            <a:r>
              <a:rPr lang="en-US" dirty="0" smtClean="0"/>
              <a:t>practices of science</a:t>
            </a:r>
            <a:endParaRPr lang="en-US" dirty="0"/>
          </a:p>
        </p:txBody>
      </p:sp>
      <p:sp>
        <p:nvSpPr>
          <p:cNvPr id="2" name="Rechteck 1"/>
          <p:cNvSpPr/>
          <p:nvPr/>
        </p:nvSpPr>
        <p:spPr>
          <a:xfrm>
            <a:off x="3998745" y="2014276"/>
            <a:ext cx="1091202" cy="369332"/>
          </a:xfrm>
          <a:prstGeom prst="rect">
            <a:avLst/>
          </a:prstGeom>
        </p:spPr>
        <p:txBody>
          <a:bodyPr wrap="none">
            <a:spAutoFit/>
          </a:bodyPr>
          <a:lstStyle/>
          <a:p>
            <a:r>
              <a:rPr lang="en-US" dirty="0"/>
              <a:t>epistemic </a:t>
            </a:r>
            <a:endParaRPr lang="de-DE" dirty="0"/>
          </a:p>
        </p:txBody>
      </p:sp>
    </p:spTree>
    <p:extLst>
      <p:ext uri="{BB962C8B-B14F-4D97-AF65-F5344CB8AC3E}">
        <p14:creationId xmlns:p14="http://schemas.microsoft.com/office/powerpoint/2010/main" val="30673015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2"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1" nodeType="clickEffect">
                                  <p:stCondLst>
                                    <p:cond delay="0"/>
                                  </p:stCondLst>
                                  <p:childTnLst>
                                    <p:animMotion origin="layout" path="M 0 0 L -0.35707 0.1142 " pathEditMode="relative" ptsTypes="AA">
                                      <p:cBhvr>
                                        <p:cTn id="36" dur="2000" fill="hold"/>
                                        <p:tgtEl>
                                          <p:spTgt spid="10"/>
                                        </p:tgtEl>
                                        <p:attrNameLst>
                                          <p:attrName>ppt_x</p:attrName>
                                          <p:attrName>ppt_y</p:attrName>
                                        </p:attrNameLst>
                                      </p:cBhvr>
                                    </p:animMotion>
                                  </p:childTnLst>
                                </p:cTn>
                              </p:par>
                              <p:par>
                                <p:cTn id="37" presetID="0" presetClass="path" presetSubtype="0" accel="50000" decel="50000" fill="hold" grpId="1" nodeType="withEffect">
                                  <p:stCondLst>
                                    <p:cond delay="0"/>
                                  </p:stCondLst>
                                  <p:childTnLst>
                                    <p:animMotion origin="layout" path="M 0 0 L -0.35707 0.1142 " pathEditMode="relative" ptsTypes="AA">
                                      <p:cBhvr>
                                        <p:cTn id="38" dur="2000" fill="hold"/>
                                        <p:tgtEl>
                                          <p:spTgt spid="2"/>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blinds(horizontal)">
                                      <p:cBhvr>
                                        <p:cTn id="43" dur="500"/>
                                        <p:tgtEl>
                                          <p:spTgt spid="11">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1">
                                            <p:txEl>
                                              <p:pRg st="1" end="1"/>
                                            </p:txEl>
                                          </p:spTgt>
                                        </p:tgtEl>
                                        <p:attrNameLst>
                                          <p:attrName>style.visibility</p:attrName>
                                        </p:attrNameLst>
                                      </p:cBhvr>
                                      <p:to>
                                        <p:strVal val="visible"/>
                                      </p:to>
                                    </p:set>
                                    <p:animEffect transition="in" filter="blinds(horizontal)">
                                      <p:cBhvr>
                                        <p:cTn id="48" dur="500"/>
                                        <p:tgtEl>
                                          <p:spTgt spid="11">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1">
                                            <p:txEl>
                                              <p:pRg st="2" end="2"/>
                                            </p:txEl>
                                          </p:spTgt>
                                        </p:tgtEl>
                                        <p:attrNameLst>
                                          <p:attrName>style.visibility</p:attrName>
                                        </p:attrNameLst>
                                      </p:cBhvr>
                                      <p:to>
                                        <p:strVal val="visible"/>
                                      </p:to>
                                    </p:set>
                                    <p:animEffect transition="in" filter="blinds(horizontal)">
                                      <p:cBhvr>
                                        <p:cTn id="53" dur="500"/>
                                        <p:tgtEl>
                                          <p:spTgt spid="11">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1">
                                            <p:txEl>
                                              <p:pRg st="3" end="3"/>
                                            </p:txEl>
                                          </p:spTgt>
                                        </p:tgtEl>
                                        <p:attrNameLst>
                                          <p:attrName>style.visibility</p:attrName>
                                        </p:attrNameLst>
                                      </p:cBhvr>
                                      <p:to>
                                        <p:strVal val="visible"/>
                                      </p:to>
                                    </p:set>
                                    <p:animEffect transition="in" filter="blinds(horizontal)">
                                      <p:cBhvr>
                                        <p:cTn id="58" dur="500"/>
                                        <p:tgtEl>
                                          <p:spTgt spid="11">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1">
                                            <p:txEl>
                                              <p:pRg st="4" end="4"/>
                                            </p:txEl>
                                          </p:spTgt>
                                        </p:tgtEl>
                                        <p:attrNameLst>
                                          <p:attrName>style.visibility</p:attrName>
                                        </p:attrNameLst>
                                      </p:cBhvr>
                                      <p:to>
                                        <p:strVal val="visible"/>
                                      </p:to>
                                    </p:set>
                                    <p:animEffect transition="in" filter="blinds(horizontal)">
                                      <p:cBhvr>
                                        <p:cTn id="63" dur="500"/>
                                        <p:tgtEl>
                                          <p:spTgt spid="11">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blinds(horizontal)">
                                      <p:cBhvr>
                                        <p:cTn id="6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5" grpId="2"/>
      <p:bldP spid="6" grpId="0"/>
      <p:bldP spid="6" grpId="1"/>
      <p:bldP spid="7" grpId="0"/>
      <p:bldP spid="7" grpId="1"/>
      <p:bldP spid="11" grpId="0" build="p"/>
      <p:bldP spid="12" grpId="0"/>
      <p:bldP spid="10" grpId="1"/>
      <p:bldP spid="10" grpId="2"/>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705371" y="994981"/>
            <a:ext cx="5676630" cy="830997"/>
          </a:xfrm>
          <a:prstGeom prst="rect">
            <a:avLst/>
          </a:prstGeom>
          <a:noFill/>
        </p:spPr>
        <p:txBody>
          <a:bodyPr wrap="square" rtlCol="0">
            <a:spAutoFit/>
          </a:bodyPr>
          <a:lstStyle/>
          <a:p>
            <a:pPr algn="ctr"/>
            <a:r>
              <a:rPr lang="en-US" sz="2400" dirty="0" smtClean="0"/>
              <a:t>Karl Popper’s (Dis)solution of the Problem in</a:t>
            </a:r>
            <a:br>
              <a:rPr lang="en-US" sz="2400" dirty="0" smtClean="0"/>
            </a:br>
            <a:r>
              <a:rPr lang="en-US" sz="2400" i="1" dirty="0" smtClean="0"/>
              <a:t>The Logic of Scientific Discovery </a:t>
            </a:r>
            <a:r>
              <a:rPr lang="en-US" sz="2400" dirty="0" smtClean="0"/>
              <a:t>(1934)</a:t>
            </a:r>
            <a:endParaRPr lang="en-US" sz="2400" i="1" dirty="0"/>
          </a:p>
        </p:txBody>
      </p:sp>
      <p:sp>
        <p:nvSpPr>
          <p:cNvPr id="4" name="Rectangle 3"/>
          <p:cNvSpPr/>
          <p:nvPr/>
        </p:nvSpPr>
        <p:spPr>
          <a:xfrm>
            <a:off x="476074" y="2508218"/>
            <a:ext cx="1915178" cy="646331"/>
          </a:xfrm>
          <a:prstGeom prst="rect">
            <a:avLst/>
          </a:prstGeom>
        </p:spPr>
        <p:txBody>
          <a:bodyPr wrap="square">
            <a:spAutoFit/>
          </a:bodyPr>
          <a:lstStyle/>
          <a:p>
            <a:pPr algn="ctr"/>
            <a:r>
              <a:rPr lang="en-US" dirty="0" smtClean="0"/>
              <a:t>Karl R. Popper</a:t>
            </a:r>
            <a:endParaRPr lang="en-US" dirty="0"/>
          </a:p>
          <a:p>
            <a:pPr algn="ctr"/>
            <a:r>
              <a:rPr lang="en-US" dirty="0" smtClean="0"/>
              <a:t>1902–1964</a:t>
            </a:r>
            <a:endParaRPr lang="en-US"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3466" y="506112"/>
            <a:ext cx="1557554" cy="1996265"/>
          </a:xfrm>
          <a:prstGeom prst="rect">
            <a:avLst/>
          </a:prstGeom>
        </p:spPr>
      </p:pic>
      <p:sp>
        <p:nvSpPr>
          <p:cNvPr id="5" name="TextBox 4"/>
          <p:cNvSpPr txBox="1"/>
          <p:nvPr/>
        </p:nvSpPr>
        <p:spPr>
          <a:xfrm>
            <a:off x="1246014" y="3405072"/>
            <a:ext cx="6916827" cy="830997"/>
          </a:xfrm>
          <a:prstGeom prst="rect">
            <a:avLst/>
          </a:prstGeom>
          <a:noFill/>
        </p:spPr>
        <p:txBody>
          <a:bodyPr wrap="none" rtlCol="0">
            <a:spAutoFit/>
          </a:bodyPr>
          <a:lstStyle/>
          <a:p>
            <a:pPr algn="ctr"/>
            <a:r>
              <a:rPr lang="en-US" sz="2400" b="1" dirty="0" smtClean="0"/>
              <a:t>The </a:t>
            </a:r>
            <a:r>
              <a:rPr lang="en-US" sz="2400" b="1" dirty="0" err="1" smtClean="0"/>
              <a:t>Hypothetico</a:t>
            </a:r>
            <a:r>
              <a:rPr lang="en-US" sz="2400" b="1" dirty="0" smtClean="0"/>
              <a:t>-Deductive Method/</a:t>
            </a:r>
            <a:r>
              <a:rPr lang="en-US" sz="2400" b="1" dirty="0" err="1" smtClean="0"/>
              <a:t>Falsificationism</a:t>
            </a:r>
            <a:r>
              <a:rPr lang="en-US" sz="2400" b="1" dirty="0"/>
              <a:t/>
            </a:r>
            <a:br>
              <a:rPr lang="en-US" sz="2400" b="1" dirty="0"/>
            </a:br>
            <a:endParaRPr lang="en-US" sz="2400" b="1" dirty="0"/>
          </a:p>
        </p:txBody>
      </p:sp>
      <p:sp>
        <p:nvSpPr>
          <p:cNvPr id="8" name="Rectangle 7"/>
          <p:cNvSpPr/>
          <p:nvPr/>
        </p:nvSpPr>
        <p:spPr>
          <a:xfrm>
            <a:off x="1531548" y="4100603"/>
            <a:ext cx="6540231" cy="2246769"/>
          </a:xfrm>
          <a:prstGeom prst="rect">
            <a:avLst/>
          </a:prstGeom>
        </p:spPr>
        <p:txBody>
          <a:bodyPr wrap="square">
            <a:spAutoFit/>
          </a:bodyPr>
          <a:lstStyle/>
          <a:p>
            <a:pPr algn="just"/>
            <a:r>
              <a:rPr lang="en-US" sz="2000" dirty="0"/>
              <a:t> </a:t>
            </a:r>
            <a:r>
              <a:rPr lang="en-US" sz="2000" dirty="0" smtClean="0"/>
              <a:t>“According </a:t>
            </a:r>
            <a:r>
              <a:rPr lang="en-US" sz="2000" dirty="0"/>
              <a:t>to the view that will be put forward here, the method </a:t>
            </a:r>
            <a:r>
              <a:rPr lang="en-US" sz="2000" dirty="0" smtClean="0"/>
              <a:t>of critically </a:t>
            </a:r>
            <a:r>
              <a:rPr lang="en-US" sz="2000" dirty="0"/>
              <a:t>testing theories, and selecting them according to the results </a:t>
            </a:r>
            <a:r>
              <a:rPr lang="en-US" sz="2000" dirty="0" smtClean="0"/>
              <a:t>of tests</a:t>
            </a:r>
            <a:r>
              <a:rPr lang="en-US" sz="2000" dirty="0"/>
              <a:t>, always proceeds on the following </a:t>
            </a:r>
            <a:r>
              <a:rPr lang="en-US" sz="2000" dirty="0" smtClean="0"/>
              <a:t>lines. From </a:t>
            </a:r>
            <a:r>
              <a:rPr lang="en-US" sz="2000" dirty="0"/>
              <a:t>a new idea, put </a:t>
            </a:r>
            <a:r>
              <a:rPr lang="en-US" sz="2000" dirty="0" smtClean="0"/>
              <a:t>up tentatively</a:t>
            </a:r>
            <a:r>
              <a:rPr lang="en-US" sz="2000" dirty="0"/>
              <a:t>, and not yet </a:t>
            </a:r>
            <a:r>
              <a:rPr lang="en-US" sz="2000" dirty="0" smtClean="0"/>
              <a:t>justified </a:t>
            </a:r>
            <a:r>
              <a:rPr lang="en-US" sz="2000" dirty="0"/>
              <a:t>in any way—an anticipation, </a:t>
            </a:r>
            <a:r>
              <a:rPr lang="en-US" sz="2000" dirty="0" smtClean="0"/>
              <a:t>a </a:t>
            </a:r>
            <a:r>
              <a:rPr lang="en-US" sz="2000" b="1" dirty="0" smtClean="0"/>
              <a:t>hypothesis</a:t>
            </a:r>
            <a:r>
              <a:rPr lang="en-US" sz="2000" dirty="0" smtClean="0"/>
              <a:t>, a </a:t>
            </a:r>
            <a:r>
              <a:rPr lang="en-US" sz="2000" dirty="0"/>
              <a:t>theoretical system, or what you will—conclusions are drawn </a:t>
            </a:r>
            <a:r>
              <a:rPr lang="en-US" sz="2000" dirty="0" smtClean="0"/>
              <a:t>by means </a:t>
            </a:r>
            <a:r>
              <a:rPr lang="en-US" sz="2000" dirty="0"/>
              <a:t>of </a:t>
            </a:r>
            <a:r>
              <a:rPr lang="en-US" sz="2000" b="1" dirty="0"/>
              <a:t>logical deduction</a:t>
            </a:r>
            <a:r>
              <a:rPr lang="en-US" sz="2000" b="1" dirty="0" smtClean="0"/>
              <a:t>.</a:t>
            </a:r>
            <a:r>
              <a:rPr lang="en-US" sz="2000" dirty="0" smtClean="0"/>
              <a:t>”</a:t>
            </a:r>
            <a:endParaRPr lang="en-US" sz="2000" dirty="0"/>
          </a:p>
        </p:txBody>
      </p:sp>
      <p:sp>
        <p:nvSpPr>
          <p:cNvPr id="13" name="TextBox 12"/>
          <p:cNvSpPr txBox="1"/>
          <p:nvPr/>
        </p:nvSpPr>
        <p:spPr>
          <a:xfrm>
            <a:off x="786542" y="4761468"/>
            <a:ext cx="355486" cy="707886"/>
          </a:xfrm>
          <a:prstGeom prst="rect">
            <a:avLst/>
          </a:prstGeom>
          <a:noFill/>
        </p:spPr>
        <p:txBody>
          <a:bodyPr wrap="none" rtlCol="0">
            <a:spAutoFit/>
          </a:bodyPr>
          <a:lstStyle/>
          <a:p>
            <a:r>
              <a:rPr lang="en-US" sz="4000" dirty="0" smtClean="0">
                <a:latin typeface="Times New Roman"/>
                <a:cs typeface="Times New Roman"/>
              </a:rPr>
              <a:t>I</a:t>
            </a:r>
            <a:endParaRPr lang="en-US" sz="4000" dirty="0">
              <a:latin typeface="Times New Roman"/>
              <a:cs typeface="Times New Roman"/>
            </a:endParaRPr>
          </a:p>
        </p:txBody>
      </p:sp>
    </p:spTree>
    <p:extLst>
      <p:ext uri="{BB962C8B-B14F-4D97-AF65-F5344CB8AC3E}">
        <p14:creationId xmlns:p14="http://schemas.microsoft.com/office/powerpoint/2010/main" val="1510067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6721" y="390939"/>
            <a:ext cx="7255412" cy="830997"/>
          </a:xfrm>
          <a:prstGeom prst="rect">
            <a:avLst/>
          </a:prstGeom>
          <a:noFill/>
        </p:spPr>
        <p:txBody>
          <a:bodyPr wrap="none" rtlCol="0">
            <a:spAutoFit/>
          </a:bodyPr>
          <a:lstStyle/>
          <a:p>
            <a:pPr algn="ctr"/>
            <a:r>
              <a:rPr lang="en-US" sz="2400" b="1" dirty="0" err="1" smtClean="0"/>
              <a:t>Hypothetico</a:t>
            </a:r>
            <a:r>
              <a:rPr lang="en-US" sz="2400" b="1" dirty="0" smtClean="0"/>
              <a:t>-Deductive Method/</a:t>
            </a:r>
            <a:r>
              <a:rPr lang="en-US" sz="2400" b="1" dirty="0" err="1" smtClean="0"/>
              <a:t>Falsificationism</a:t>
            </a:r>
            <a:r>
              <a:rPr lang="en-US" sz="2400" b="1" dirty="0" smtClean="0"/>
              <a:t> (cont.)</a:t>
            </a:r>
            <a:r>
              <a:rPr lang="en-US" sz="2400" b="1" dirty="0"/>
              <a:t/>
            </a:r>
            <a:br>
              <a:rPr lang="en-US" sz="2400" b="1" dirty="0"/>
            </a:br>
            <a:endParaRPr lang="en-US" sz="2400" b="1" dirty="0"/>
          </a:p>
        </p:txBody>
      </p:sp>
      <p:sp>
        <p:nvSpPr>
          <p:cNvPr id="11" name="Rectangle 10"/>
          <p:cNvSpPr/>
          <p:nvPr/>
        </p:nvSpPr>
        <p:spPr>
          <a:xfrm>
            <a:off x="1650081" y="1447393"/>
            <a:ext cx="7036719" cy="2862322"/>
          </a:xfrm>
          <a:prstGeom prst="rect">
            <a:avLst/>
          </a:prstGeom>
        </p:spPr>
        <p:txBody>
          <a:bodyPr wrap="square">
            <a:spAutoFit/>
          </a:bodyPr>
          <a:lstStyle/>
          <a:p>
            <a:pPr algn="just"/>
            <a:r>
              <a:rPr lang="en-US" sz="2000" dirty="0" smtClean="0"/>
              <a:t>“Next </a:t>
            </a:r>
            <a:r>
              <a:rPr lang="en-US" sz="2000" dirty="0"/>
              <a:t>we seek a decision as regards these (and other</a:t>
            </a:r>
            <a:r>
              <a:rPr lang="en-US" sz="2000" dirty="0" smtClean="0"/>
              <a:t>) derived </a:t>
            </a:r>
            <a:r>
              <a:rPr lang="en-US" sz="2000" dirty="0"/>
              <a:t>statements by comparing them with the results of </a:t>
            </a:r>
            <a:r>
              <a:rPr lang="en-US" sz="2000" dirty="0" smtClean="0"/>
              <a:t>practical applications and experiments</a:t>
            </a:r>
            <a:r>
              <a:rPr lang="en-US" sz="2000" dirty="0"/>
              <a:t>. If this decision is positive, that is, if </a:t>
            </a:r>
            <a:r>
              <a:rPr lang="en-US" sz="2000" dirty="0" smtClean="0"/>
              <a:t>the singular </a:t>
            </a:r>
            <a:r>
              <a:rPr lang="en-US" sz="2000" dirty="0"/>
              <a:t>conclusions turn out to be acceptable, or </a:t>
            </a:r>
            <a:r>
              <a:rPr lang="en-US" sz="2000" dirty="0" smtClean="0"/>
              <a:t>verified, </a:t>
            </a:r>
            <a:r>
              <a:rPr lang="en-US" sz="2000" dirty="0"/>
              <a:t>then the </a:t>
            </a:r>
            <a:r>
              <a:rPr lang="en-US" sz="2000" dirty="0" smtClean="0"/>
              <a:t>theory has</a:t>
            </a:r>
            <a:r>
              <a:rPr lang="en-US" sz="2000" dirty="0"/>
              <a:t>, for the time being, passed its test: we have found no reason </a:t>
            </a:r>
            <a:r>
              <a:rPr lang="en-US" sz="2000" dirty="0" smtClean="0"/>
              <a:t>to discard </a:t>
            </a:r>
            <a:r>
              <a:rPr lang="en-US" sz="2000" dirty="0"/>
              <a:t>it. But if the decision is negative, or in other words, if </a:t>
            </a:r>
            <a:r>
              <a:rPr lang="en-US" sz="2000" dirty="0" smtClean="0"/>
              <a:t>the conclusions </a:t>
            </a:r>
            <a:r>
              <a:rPr lang="en-US" sz="2000" dirty="0"/>
              <a:t>have been falsified , then their </a:t>
            </a:r>
            <a:r>
              <a:rPr lang="en-US" sz="2000" dirty="0" smtClean="0"/>
              <a:t>falsification </a:t>
            </a:r>
            <a:r>
              <a:rPr lang="en-US" sz="2000" dirty="0"/>
              <a:t>also </a:t>
            </a:r>
            <a:r>
              <a:rPr lang="en-US" sz="2000" b="1" dirty="0" smtClean="0"/>
              <a:t>falsifies</a:t>
            </a:r>
            <a:r>
              <a:rPr lang="en-US" sz="2000" dirty="0" smtClean="0"/>
              <a:t> the theory </a:t>
            </a:r>
            <a:r>
              <a:rPr lang="en-US" sz="2000" dirty="0"/>
              <a:t>from which they were logically deduced</a:t>
            </a:r>
            <a:r>
              <a:rPr lang="en-US" sz="2000" dirty="0" smtClean="0"/>
              <a:t>.”</a:t>
            </a:r>
            <a:endParaRPr lang="en-US" sz="2000" dirty="0"/>
          </a:p>
        </p:txBody>
      </p:sp>
      <p:sp>
        <p:nvSpPr>
          <p:cNvPr id="13" name="TextBox 12"/>
          <p:cNvSpPr txBox="1"/>
          <p:nvPr/>
        </p:nvSpPr>
        <p:spPr>
          <a:xfrm>
            <a:off x="786542" y="2170668"/>
            <a:ext cx="526306" cy="707886"/>
          </a:xfrm>
          <a:prstGeom prst="rect">
            <a:avLst/>
          </a:prstGeom>
          <a:noFill/>
        </p:spPr>
        <p:txBody>
          <a:bodyPr wrap="none" rtlCol="0">
            <a:spAutoFit/>
          </a:bodyPr>
          <a:lstStyle/>
          <a:p>
            <a:r>
              <a:rPr lang="en-US" sz="4000" dirty="0" smtClean="0">
                <a:latin typeface="Times New Roman"/>
                <a:cs typeface="Times New Roman"/>
              </a:rPr>
              <a:t>II</a:t>
            </a:r>
            <a:endParaRPr lang="en-US" sz="4000" dirty="0">
              <a:latin typeface="Times New Roman"/>
              <a:cs typeface="Times New Roman"/>
            </a:endParaRPr>
          </a:p>
        </p:txBody>
      </p:sp>
      <p:sp>
        <p:nvSpPr>
          <p:cNvPr id="3" name="Rectangle 2"/>
          <p:cNvSpPr/>
          <p:nvPr/>
        </p:nvSpPr>
        <p:spPr>
          <a:xfrm>
            <a:off x="634142" y="4930340"/>
            <a:ext cx="7900258" cy="1631216"/>
          </a:xfrm>
          <a:prstGeom prst="rect">
            <a:avLst/>
          </a:prstGeom>
        </p:spPr>
        <p:txBody>
          <a:bodyPr wrap="square">
            <a:spAutoFit/>
          </a:bodyPr>
          <a:lstStyle/>
          <a:p>
            <a:pPr algn="just"/>
            <a:r>
              <a:rPr lang="en-US" sz="2000" b="1" dirty="0" smtClean="0"/>
              <a:t>“Nothing </a:t>
            </a:r>
            <a:r>
              <a:rPr lang="en-US" sz="2000" b="1" dirty="0"/>
              <a:t>resembling inductive logic appears in the procedure </a:t>
            </a:r>
            <a:r>
              <a:rPr lang="en-US" sz="2000" b="1" dirty="0" smtClean="0"/>
              <a:t>here outlined</a:t>
            </a:r>
            <a:r>
              <a:rPr lang="en-US" sz="2000" dirty="0"/>
              <a:t>. I never assume that we can argue from the truth of </a:t>
            </a:r>
            <a:r>
              <a:rPr lang="en-US" sz="2000" dirty="0" smtClean="0"/>
              <a:t>singular statements </a:t>
            </a:r>
            <a:r>
              <a:rPr lang="en-US" sz="2000" dirty="0"/>
              <a:t>to the truth of theories. I never assume that by </a:t>
            </a:r>
            <a:r>
              <a:rPr lang="en-US" sz="2000" dirty="0" smtClean="0"/>
              <a:t>force of ‘verified</a:t>
            </a:r>
            <a:r>
              <a:rPr lang="en-US" sz="2000" dirty="0"/>
              <a:t>’ conclusions, theories can </a:t>
            </a:r>
            <a:r>
              <a:rPr lang="en-US" sz="2000" dirty="0" smtClean="0"/>
              <a:t>be established </a:t>
            </a:r>
            <a:r>
              <a:rPr lang="en-US" sz="2000" dirty="0"/>
              <a:t>as ‘true’, or even </a:t>
            </a:r>
            <a:r>
              <a:rPr lang="en-US" sz="2000" dirty="0" smtClean="0"/>
              <a:t>as merely </a:t>
            </a:r>
            <a:r>
              <a:rPr lang="en-US" sz="2000" dirty="0"/>
              <a:t>‘probable’</a:t>
            </a:r>
            <a:r>
              <a:rPr lang="en-US" sz="2000" dirty="0" smtClean="0"/>
              <a:t>.”</a:t>
            </a:r>
            <a:endParaRPr lang="en-US" sz="2000" dirty="0"/>
          </a:p>
        </p:txBody>
      </p:sp>
    </p:spTree>
    <p:extLst>
      <p:ext uri="{BB962C8B-B14F-4D97-AF65-F5344CB8AC3E}">
        <p14:creationId xmlns:p14="http://schemas.microsoft.com/office/powerpoint/2010/main" val="3360874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40268" y="577884"/>
            <a:ext cx="4775199" cy="4524315"/>
          </a:xfrm>
          <a:prstGeom prst="rect">
            <a:avLst/>
          </a:prstGeom>
        </p:spPr>
        <p:txBody>
          <a:bodyPr wrap="square">
            <a:spAutoFit/>
          </a:bodyPr>
          <a:lstStyle/>
          <a:p>
            <a:pPr algn="just"/>
            <a:r>
              <a:rPr lang="de-DE" sz="2400" dirty="0"/>
              <a:t>I </a:t>
            </a:r>
            <a:r>
              <a:rPr lang="de-DE" sz="2400" dirty="0" err="1"/>
              <a:t>like</a:t>
            </a:r>
            <a:r>
              <a:rPr lang="de-DE" sz="2400" dirty="0"/>
              <a:t> </a:t>
            </a:r>
            <a:r>
              <a:rPr lang="de-DE" sz="2400" dirty="0" err="1"/>
              <a:t>the</a:t>
            </a:r>
            <a:r>
              <a:rPr lang="de-DE" sz="2400" dirty="0"/>
              <a:t> </a:t>
            </a:r>
            <a:r>
              <a:rPr lang="de-DE" sz="2400" dirty="0" err="1"/>
              <a:t>scientific</a:t>
            </a:r>
            <a:r>
              <a:rPr lang="de-DE" sz="2400" dirty="0"/>
              <a:t> </a:t>
            </a:r>
            <a:r>
              <a:rPr lang="de-DE" sz="2400" dirty="0" err="1"/>
              <a:t>spirit</a:t>
            </a:r>
            <a:r>
              <a:rPr lang="de-DE" sz="2400" dirty="0"/>
              <a:t>—</a:t>
            </a:r>
            <a:r>
              <a:rPr lang="de-DE" sz="2400" dirty="0" err="1"/>
              <a:t>the</a:t>
            </a:r>
            <a:r>
              <a:rPr lang="de-DE" sz="2400" dirty="0"/>
              <a:t> </a:t>
            </a:r>
            <a:r>
              <a:rPr lang="de-DE" sz="2400" dirty="0" err="1"/>
              <a:t>holding</a:t>
            </a:r>
            <a:r>
              <a:rPr lang="de-DE" sz="2400" dirty="0"/>
              <a:t> off, </a:t>
            </a:r>
            <a:r>
              <a:rPr lang="de-DE" sz="2400" dirty="0" err="1"/>
              <a:t>the</a:t>
            </a:r>
            <a:r>
              <a:rPr lang="de-DE" sz="2400" dirty="0"/>
              <a:t> </a:t>
            </a:r>
            <a:r>
              <a:rPr lang="de-DE" sz="2400" dirty="0" err="1"/>
              <a:t>being</a:t>
            </a:r>
            <a:r>
              <a:rPr lang="de-DE" sz="2400" dirty="0"/>
              <a:t> </a:t>
            </a:r>
            <a:r>
              <a:rPr lang="de-DE" sz="2400" dirty="0" err="1"/>
              <a:t>sure</a:t>
            </a:r>
            <a:r>
              <a:rPr lang="de-DE" sz="2400" dirty="0"/>
              <a:t> but not </a:t>
            </a:r>
            <a:r>
              <a:rPr lang="de-DE" sz="2400" dirty="0" err="1"/>
              <a:t>too</a:t>
            </a:r>
            <a:r>
              <a:rPr lang="de-DE" sz="2400" dirty="0"/>
              <a:t> </a:t>
            </a:r>
            <a:r>
              <a:rPr lang="de-DE" sz="2400" dirty="0" err="1"/>
              <a:t>sure</a:t>
            </a:r>
            <a:r>
              <a:rPr lang="de-DE" sz="2400" dirty="0"/>
              <a:t>, </a:t>
            </a:r>
            <a:r>
              <a:rPr lang="de-DE" sz="2400" dirty="0" err="1"/>
              <a:t>the</a:t>
            </a:r>
            <a:r>
              <a:rPr lang="de-DE" sz="2400" dirty="0"/>
              <a:t> </a:t>
            </a:r>
            <a:r>
              <a:rPr lang="de-DE" sz="2400" dirty="0" err="1"/>
              <a:t>willingness</a:t>
            </a:r>
            <a:r>
              <a:rPr lang="de-DE" sz="2400" dirty="0"/>
              <a:t> </a:t>
            </a:r>
            <a:r>
              <a:rPr lang="de-DE" sz="2400" dirty="0" err="1"/>
              <a:t>to</a:t>
            </a:r>
            <a:r>
              <a:rPr lang="de-DE" sz="2400" dirty="0"/>
              <a:t> surrender </a:t>
            </a:r>
            <a:r>
              <a:rPr lang="de-DE" sz="2400" dirty="0" err="1"/>
              <a:t>ideas</a:t>
            </a:r>
            <a:r>
              <a:rPr lang="de-DE" sz="2400" dirty="0"/>
              <a:t> </a:t>
            </a:r>
            <a:r>
              <a:rPr lang="de-DE" sz="2400" dirty="0" err="1"/>
              <a:t>when</a:t>
            </a:r>
            <a:r>
              <a:rPr lang="de-DE" sz="2400" dirty="0"/>
              <a:t> </a:t>
            </a:r>
            <a:r>
              <a:rPr lang="de-DE" sz="2400" dirty="0" err="1"/>
              <a:t>the</a:t>
            </a:r>
            <a:r>
              <a:rPr lang="de-DE" sz="2400" dirty="0"/>
              <a:t> </a:t>
            </a:r>
            <a:r>
              <a:rPr lang="de-DE" sz="2400" dirty="0" err="1"/>
              <a:t>evidence</a:t>
            </a:r>
            <a:r>
              <a:rPr lang="de-DE" sz="2400" dirty="0"/>
              <a:t> </a:t>
            </a:r>
            <a:r>
              <a:rPr lang="de-DE" sz="2400" dirty="0" err="1"/>
              <a:t>is</a:t>
            </a:r>
            <a:r>
              <a:rPr lang="de-DE" sz="2400" dirty="0"/>
              <a:t> </a:t>
            </a:r>
            <a:r>
              <a:rPr lang="de-DE" sz="2400" dirty="0" err="1"/>
              <a:t>against</a:t>
            </a:r>
            <a:r>
              <a:rPr lang="de-DE" sz="2400" dirty="0"/>
              <a:t> </a:t>
            </a:r>
            <a:r>
              <a:rPr lang="de-DE" sz="2400" dirty="0" err="1"/>
              <a:t>them</a:t>
            </a:r>
            <a:r>
              <a:rPr lang="de-DE" sz="2400" dirty="0"/>
              <a:t>: </a:t>
            </a:r>
            <a:r>
              <a:rPr lang="de-DE" sz="2400" dirty="0" err="1"/>
              <a:t>this</a:t>
            </a:r>
            <a:r>
              <a:rPr lang="de-DE" sz="2400" dirty="0"/>
              <a:t> </a:t>
            </a:r>
            <a:r>
              <a:rPr lang="de-DE" sz="2400" dirty="0" err="1"/>
              <a:t>is</a:t>
            </a:r>
            <a:r>
              <a:rPr lang="de-DE" sz="2400" dirty="0"/>
              <a:t> </a:t>
            </a:r>
            <a:r>
              <a:rPr lang="de-DE" sz="2400" dirty="0" err="1"/>
              <a:t>ultimately</a:t>
            </a:r>
            <a:r>
              <a:rPr lang="de-DE" sz="2400" dirty="0"/>
              <a:t> </a:t>
            </a:r>
            <a:r>
              <a:rPr lang="de-DE" sz="2400" dirty="0" err="1"/>
              <a:t>fine</a:t>
            </a:r>
            <a:r>
              <a:rPr lang="de-DE" sz="2400" dirty="0"/>
              <a:t>—</a:t>
            </a:r>
            <a:r>
              <a:rPr lang="de-DE" sz="2400" dirty="0" err="1"/>
              <a:t>it</a:t>
            </a:r>
            <a:r>
              <a:rPr lang="de-DE" sz="2400" dirty="0"/>
              <a:t> </a:t>
            </a:r>
            <a:r>
              <a:rPr lang="de-DE" sz="2400" dirty="0" err="1"/>
              <a:t>always</a:t>
            </a:r>
            <a:r>
              <a:rPr lang="de-DE" sz="2400" dirty="0"/>
              <a:t> </a:t>
            </a:r>
            <a:r>
              <a:rPr lang="de-DE" sz="2400" dirty="0" err="1"/>
              <a:t>keeps</a:t>
            </a:r>
            <a:r>
              <a:rPr lang="de-DE" sz="2400" dirty="0"/>
              <a:t> </a:t>
            </a:r>
            <a:r>
              <a:rPr lang="de-DE" sz="2400" dirty="0" err="1"/>
              <a:t>the</a:t>
            </a:r>
            <a:r>
              <a:rPr lang="de-DE" sz="2400" dirty="0"/>
              <a:t> </a:t>
            </a:r>
            <a:r>
              <a:rPr lang="de-DE" sz="2400" dirty="0" err="1"/>
              <a:t>way</a:t>
            </a:r>
            <a:r>
              <a:rPr lang="de-DE" sz="2400" dirty="0"/>
              <a:t> </a:t>
            </a:r>
            <a:r>
              <a:rPr lang="de-DE" sz="2400" dirty="0" err="1"/>
              <a:t>beyond</a:t>
            </a:r>
            <a:r>
              <a:rPr lang="de-DE" sz="2400" dirty="0"/>
              <a:t> open—</a:t>
            </a:r>
            <a:r>
              <a:rPr lang="de-DE" sz="2400" dirty="0" err="1"/>
              <a:t>always</a:t>
            </a:r>
            <a:r>
              <a:rPr lang="de-DE" sz="2400" dirty="0"/>
              <a:t> </a:t>
            </a:r>
            <a:r>
              <a:rPr lang="de-DE" sz="2400" dirty="0" err="1"/>
              <a:t>gives</a:t>
            </a:r>
            <a:r>
              <a:rPr lang="de-DE" sz="2400" dirty="0"/>
              <a:t> </a:t>
            </a:r>
            <a:r>
              <a:rPr lang="de-DE" sz="2400" dirty="0" err="1"/>
              <a:t>life</a:t>
            </a:r>
            <a:r>
              <a:rPr lang="de-DE" sz="2400" dirty="0"/>
              <a:t>, </a:t>
            </a:r>
            <a:r>
              <a:rPr lang="de-DE" sz="2400" dirty="0" err="1"/>
              <a:t>thought</a:t>
            </a:r>
            <a:r>
              <a:rPr lang="de-DE" sz="2400" dirty="0"/>
              <a:t>, </a:t>
            </a:r>
            <a:r>
              <a:rPr lang="de-DE" sz="2400" dirty="0" err="1"/>
              <a:t>affection</a:t>
            </a:r>
            <a:r>
              <a:rPr lang="de-DE" sz="2400" dirty="0"/>
              <a:t>, </a:t>
            </a:r>
            <a:r>
              <a:rPr lang="de-DE" sz="2400" dirty="0" err="1"/>
              <a:t>the</a:t>
            </a:r>
            <a:r>
              <a:rPr lang="de-DE" sz="2400" dirty="0"/>
              <a:t> </a:t>
            </a:r>
            <a:r>
              <a:rPr lang="de-DE" sz="2400" dirty="0" err="1"/>
              <a:t>whole</a:t>
            </a:r>
            <a:r>
              <a:rPr lang="de-DE" sz="2400" dirty="0"/>
              <a:t> man, a </a:t>
            </a:r>
            <a:r>
              <a:rPr lang="de-DE" sz="2400" dirty="0" err="1"/>
              <a:t>chance</a:t>
            </a:r>
            <a:r>
              <a:rPr lang="de-DE" sz="2400" dirty="0"/>
              <a:t> </a:t>
            </a:r>
            <a:r>
              <a:rPr lang="de-DE" sz="2400" dirty="0" err="1"/>
              <a:t>to</a:t>
            </a:r>
            <a:r>
              <a:rPr lang="de-DE" sz="2400" dirty="0"/>
              <a:t> </a:t>
            </a:r>
            <a:r>
              <a:rPr lang="de-DE" sz="2400" dirty="0" err="1"/>
              <a:t>try</a:t>
            </a:r>
            <a:r>
              <a:rPr lang="de-DE" sz="2400" dirty="0"/>
              <a:t> </a:t>
            </a:r>
            <a:r>
              <a:rPr lang="de-DE" sz="2400" dirty="0" err="1"/>
              <a:t>over</a:t>
            </a:r>
            <a:r>
              <a:rPr lang="de-DE" sz="2400" dirty="0"/>
              <a:t> </a:t>
            </a:r>
            <a:r>
              <a:rPr lang="de-DE" sz="2400" dirty="0" err="1"/>
              <a:t>again</a:t>
            </a:r>
            <a:r>
              <a:rPr lang="de-DE" sz="2400" dirty="0"/>
              <a:t> after a </a:t>
            </a:r>
            <a:r>
              <a:rPr lang="de-DE" sz="2400" dirty="0" err="1"/>
              <a:t>mistake</a:t>
            </a:r>
            <a:r>
              <a:rPr lang="de-DE" sz="2400" dirty="0"/>
              <a:t>—after a </a:t>
            </a:r>
            <a:r>
              <a:rPr lang="de-DE" sz="2400" dirty="0" err="1"/>
              <a:t>wrong</a:t>
            </a:r>
            <a:r>
              <a:rPr lang="de-DE" sz="2400" dirty="0"/>
              <a:t> </a:t>
            </a:r>
            <a:r>
              <a:rPr lang="de-DE" sz="2400" dirty="0" err="1"/>
              <a:t>guess</a:t>
            </a:r>
            <a:r>
              <a:rPr lang="de-DE" sz="2400" dirty="0" smtClean="0"/>
              <a:t>.</a:t>
            </a:r>
          </a:p>
          <a:p>
            <a:pPr algn="just"/>
            <a:endParaRPr lang="de-DE" sz="2400" dirty="0" smtClean="0"/>
          </a:p>
          <a:p>
            <a:pPr algn="r"/>
            <a:r>
              <a:rPr lang="de-DE" sz="2400" i="1" dirty="0" smtClean="0"/>
              <a:t>Walt Whitman</a:t>
            </a:r>
            <a:endParaRPr lang="de-DE" sz="2400" i="1" dirty="0"/>
          </a:p>
        </p:txBody>
      </p:sp>
      <p:pic>
        <p:nvPicPr>
          <p:cNvPr id="5" name="Bild 4"/>
          <p:cNvPicPr>
            <a:picLocks noChangeAspect="1"/>
          </p:cNvPicPr>
          <p:nvPr/>
        </p:nvPicPr>
        <p:blipFill>
          <a:blip r:embed="rId3"/>
          <a:stretch>
            <a:fillRect/>
          </a:stretch>
        </p:blipFill>
        <p:spPr>
          <a:xfrm>
            <a:off x="440268" y="4567768"/>
            <a:ext cx="2699160" cy="1765299"/>
          </a:xfrm>
          <a:prstGeom prst="rect">
            <a:avLst/>
          </a:prstGeom>
        </p:spPr>
      </p:pic>
      <p:pic>
        <p:nvPicPr>
          <p:cNvPr id="7" name="Bild 6"/>
          <p:cNvPicPr>
            <a:picLocks noChangeAspect="1"/>
          </p:cNvPicPr>
          <p:nvPr/>
        </p:nvPicPr>
        <p:blipFill>
          <a:blip r:embed="rId4"/>
          <a:stretch>
            <a:fillRect/>
          </a:stretch>
        </p:blipFill>
        <p:spPr>
          <a:xfrm>
            <a:off x="5372099" y="577884"/>
            <a:ext cx="3716030" cy="5941449"/>
          </a:xfrm>
          <a:prstGeom prst="rect">
            <a:avLst/>
          </a:prstGeom>
        </p:spPr>
      </p:pic>
    </p:spTree>
    <p:extLst>
      <p:ext uri="{BB962C8B-B14F-4D97-AF65-F5344CB8AC3E}">
        <p14:creationId xmlns:p14="http://schemas.microsoft.com/office/powerpoint/2010/main" val="38980707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71303" y="392411"/>
            <a:ext cx="5066261" cy="461665"/>
          </a:xfrm>
          <a:prstGeom prst="rect">
            <a:avLst/>
          </a:prstGeom>
          <a:noFill/>
        </p:spPr>
        <p:txBody>
          <a:bodyPr wrap="none" rtlCol="0">
            <a:spAutoFit/>
          </a:bodyPr>
          <a:lstStyle/>
          <a:p>
            <a:pPr algn="ctr"/>
            <a:r>
              <a:rPr lang="en-US" sz="2400" b="1" dirty="0" err="1" smtClean="0"/>
              <a:t>Hastie&amp;Dawes</a:t>
            </a:r>
            <a:r>
              <a:rPr lang="en-US" sz="2400" b="1" dirty="0" smtClean="0"/>
              <a:t>: Rationality (pp. 16-17)</a:t>
            </a:r>
            <a:endParaRPr lang="en-US" sz="2400" b="1" dirty="0"/>
          </a:p>
        </p:txBody>
      </p:sp>
      <p:sp>
        <p:nvSpPr>
          <p:cNvPr id="2" name="TextBox 1"/>
          <p:cNvSpPr txBox="1"/>
          <p:nvPr/>
        </p:nvSpPr>
        <p:spPr>
          <a:xfrm>
            <a:off x="1463812" y="1113134"/>
            <a:ext cx="6463278" cy="830997"/>
          </a:xfrm>
          <a:prstGeom prst="rect">
            <a:avLst/>
          </a:prstGeom>
          <a:noFill/>
        </p:spPr>
        <p:txBody>
          <a:bodyPr wrap="none" rtlCol="0">
            <a:spAutoFit/>
          </a:bodyPr>
          <a:lstStyle/>
          <a:p>
            <a:pPr algn="ctr"/>
            <a:r>
              <a:rPr lang="en-US" sz="2400" dirty="0" smtClean="0"/>
              <a:t>Technical Definition:</a:t>
            </a:r>
            <a:br>
              <a:rPr lang="en-US" sz="2400" dirty="0" smtClean="0"/>
            </a:br>
            <a:r>
              <a:rPr lang="en-US" sz="2400" dirty="0" smtClean="0"/>
              <a:t>Rationality is the capacity to make good decisions.  </a:t>
            </a:r>
            <a:endParaRPr lang="en-US" sz="2400" dirty="0"/>
          </a:p>
        </p:txBody>
      </p:sp>
      <p:pic>
        <p:nvPicPr>
          <p:cNvPr id="9" name="Picture 8"/>
          <p:cNvPicPr>
            <a:picLocks noChangeAspect="1"/>
          </p:cNvPicPr>
          <p:nvPr/>
        </p:nvPicPr>
        <p:blipFill>
          <a:blip r:embed="rId2"/>
          <a:stretch>
            <a:fillRect/>
          </a:stretch>
        </p:blipFill>
        <p:spPr>
          <a:xfrm>
            <a:off x="2171303" y="2319867"/>
            <a:ext cx="5214031" cy="4171224"/>
          </a:xfrm>
          <a:prstGeom prst="rect">
            <a:avLst/>
          </a:prstGeom>
        </p:spPr>
      </p:pic>
    </p:spTree>
    <p:extLst>
      <p:ext uri="{BB962C8B-B14F-4D97-AF65-F5344CB8AC3E}">
        <p14:creationId xmlns:p14="http://schemas.microsoft.com/office/powerpoint/2010/main" val="246818822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71303" y="392411"/>
            <a:ext cx="5066261" cy="461665"/>
          </a:xfrm>
          <a:prstGeom prst="rect">
            <a:avLst/>
          </a:prstGeom>
          <a:noFill/>
        </p:spPr>
        <p:txBody>
          <a:bodyPr wrap="none" rtlCol="0">
            <a:spAutoFit/>
          </a:bodyPr>
          <a:lstStyle/>
          <a:p>
            <a:pPr algn="ctr"/>
            <a:r>
              <a:rPr lang="en-US" sz="2400" b="1" dirty="0" err="1" smtClean="0"/>
              <a:t>Hastie&amp;Dawes</a:t>
            </a:r>
            <a:r>
              <a:rPr lang="en-US" sz="2400" b="1" dirty="0" smtClean="0"/>
              <a:t>: Rationality (pp. 16-17)</a:t>
            </a:r>
            <a:endParaRPr lang="en-US" sz="2400" b="1" dirty="0"/>
          </a:p>
        </p:txBody>
      </p:sp>
      <p:sp>
        <p:nvSpPr>
          <p:cNvPr id="3" name="TextBox 2"/>
          <p:cNvSpPr txBox="1"/>
          <p:nvPr/>
        </p:nvSpPr>
        <p:spPr>
          <a:xfrm>
            <a:off x="3196798" y="1439333"/>
            <a:ext cx="2790397" cy="461665"/>
          </a:xfrm>
          <a:prstGeom prst="rect">
            <a:avLst/>
          </a:prstGeom>
          <a:noFill/>
        </p:spPr>
        <p:txBody>
          <a:bodyPr wrap="none" rtlCol="0">
            <a:spAutoFit/>
          </a:bodyPr>
          <a:lstStyle/>
          <a:p>
            <a:r>
              <a:rPr lang="en-US" sz="2400" dirty="0" smtClean="0"/>
              <a:t>Def.: Rational Choice</a:t>
            </a:r>
            <a:endParaRPr lang="en-US" sz="2400" dirty="0"/>
          </a:p>
        </p:txBody>
      </p:sp>
      <p:pic>
        <p:nvPicPr>
          <p:cNvPr id="4" name="Picture 3"/>
          <p:cNvPicPr>
            <a:picLocks noChangeAspect="1"/>
          </p:cNvPicPr>
          <p:nvPr/>
        </p:nvPicPr>
        <p:blipFill>
          <a:blip r:embed="rId2"/>
          <a:stretch>
            <a:fillRect/>
          </a:stretch>
        </p:blipFill>
        <p:spPr>
          <a:xfrm>
            <a:off x="286048" y="2201333"/>
            <a:ext cx="8857952" cy="3759199"/>
          </a:xfrm>
          <a:prstGeom prst="rect">
            <a:avLst/>
          </a:prstGeom>
        </p:spPr>
      </p:pic>
    </p:spTree>
    <p:extLst>
      <p:ext uri="{BB962C8B-B14F-4D97-AF65-F5344CB8AC3E}">
        <p14:creationId xmlns:p14="http://schemas.microsoft.com/office/powerpoint/2010/main" val="229903190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71303" y="392411"/>
            <a:ext cx="5066261" cy="461665"/>
          </a:xfrm>
          <a:prstGeom prst="rect">
            <a:avLst/>
          </a:prstGeom>
          <a:noFill/>
        </p:spPr>
        <p:txBody>
          <a:bodyPr wrap="none" rtlCol="0">
            <a:spAutoFit/>
          </a:bodyPr>
          <a:lstStyle/>
          <a:p>
            <a:pPr algn="ctr"/>
            <a:r>
              <a:rPr lang="en-US" sz="2400" b="1" dirty="0" err="1" smtClean="0"/>
              <a:t>Hastie&amp;Dawes</a:t>
            </a:r>
            <a:r>
              <a:rPr lang="en-US" sz="2400" b="1" dirty="0" smtClean="0"/>
              <a:t>: Rationality (pp. 17-31)</a:t>
            </a:r>
            <a:endParaRPr lang="en-US" sz="2400" b="1" dirty="0"/>
          </a:p>
        </p:txBody>
      </p:sp>
      <p:sp>
        <p:nvSpPr>
          <p:cNvPr id="3" name="TextBox 2"/>
          <p:cNvSpPr txBox="1"/>
          <p:nvPr/>
        </p:nvSpPr>
        <p:spPr>
          <a:xfrm>
            <a:off x="784144" y="1456266"/>
            <a:ext cx="5589691" cy="1200328"/>
          </a:xfrm>
          <a:prstGeom prst="rect">
            <a:avLst/>
          </a:prstGeom>
          <a:noFill/>
        </p:spPr>
        <p:txBody>
          <a:bodyPr wrap="none" rtlCol="0">
            <a:spAutoFit/>
          </a:bodyPr>
          <a:lstStyle/>
          <a:p>
            <a:r>
              <a:rPr lang="en-US" sz="2400" b="1" dirty="0" smtClean="0"/>
              <a:t>Def. Expected Value:</a:t>
            </a:r>
          </a:p>
          <a:p>
            <a:r>
              <a:rPr lang="en-US" sz="2400" dirty="0" smtClean="0"/>
              <a:t>Probability of the event x value of outcome</a:t>
            </a:r>
            <a:br>
              <a:rPr lang="en-US" sz="2400" dirty="0" smtClean="0"/>
            </a:br>
            <a:endParaRPr lang="en-US" sz="2400" dirty="0"/>
          </a:p>
        </p:txBody>
      </p:sp>
      <p:sp>
        <p:nvSpPr>
          <p:cNvPr id="6" name="TextBox 5"/>
          <p:cNvSpPr txBox="1"/>
          <p:nvPr/>
        </p:nvSpPr>
        <p:spPr>
          <a:xfrm>
            <a:off x="784144" y="3763254"/>
            <a:ext cx="7639331" cy="830997"/>
          </a:xfrm>
          <a:prstGeom prst="rect">
            <a:avLst/>
          </a:prstGeom>
          <a:noFill/>
        </p:spPr>
        <p:txBody>
          <a:bodyPr wrap="none" rtlCol="0">
            <a:spAutoFit/>
          </a:bodyPr>
          <a:lstStyle/>
          <a:p>
            <a:r>
              <a:rPr lang="en-US" sz="2400" b="1" dirty="0" smtClean="0"/>
              <a:t>Def. Expected Utility:</a:t>
            </a:r>
          </a:p>
          <a:p>
            <a:r>
              <a:rPr lang="en-US" sz="2400" dirty="0" smtClean="0"/>
              <a:t>∑ (</a:t>
            </a:r>
            <a:r>
              <a:rPr lang="en-US" sz="2400" dirty="0" err="1" smtClean="0"/>
              <a:t>probability</a:t>
            </a:r>
            <a:r>
              <a:rPr lang="en-US" sz="2400" baseline="-25000" dirty="0" err="1" smtClean="0"/>
              <a:t>i</a:t>
            </a:r>
            <a:r>
              <a:rPr lang="en-US" sz="2400" dirty="0" smtClean="0"/>
              <a:t> x </a:t>
            </a:r>
            <a:r>
              <a:rPr lang="en-US" sz="2400" dirty="0" err="1" smtClean="0"/>
              <a:t>utility</a:t>
            </a:r>
            <a:r>
              <a:rPr lang="en-US" sz="2400" baseline="-25000" dirty="0" err="1" smtClean="0"/>
              <a:t>i</a:t>
            </a:r>
            <a:r>
              <a:rPr lang="en-US" sz="2400" dirty="0" smtClean="0"/>
              <a:t>) for each alternative course of action</a:t>
            </a:r>
            <a:endParaRPr lang="en-US" sz="2400" dirty="0"/>
          </a:p>
        </p:txBody>
      </p:sp>
      <p:sp>
        <p:nvSpPr>
          <p:cNvPr id="7" name="TextBox 6"/>
          <p:cNvSpPr txBox="1"/>
          <p:nvPr/>
        </p:nvSpPr>
        <p:spPr>
          <a:xfrm>
            <a:off x="784144" y="2606548"/>
            <a:ext cx="5863805" cy="830997"/>
          </a:xfrm>
          <a:prstGeom prst="rect">
            <a:avLst/>
          </a:prstGeom>
          <a:noFill/>
        </p:spPr>
        <p:txBody>
          <a:bodyPr wrap="none" rtlCol="0">
            <a:spAutoFit/>
          </a:bodyPr>
          <a:lstStyle/>
          <a:p>
            <a:r>
              <a:rPr lang="en-US" sz="2400" b="1" dirty="0" smtClean="0"/>
              <a:t>Def. Utility:</a:t>
            </a:r>
          </a:p>
          <a:p>
            <a:r>
              <a:rPr lang="en-US" sz="2400" dirty="0" smtClean="0"/>
              <a:t>Value of outcome given personal preferences</a:t>
            </a:r>
            <a:endParaRPr lang="en-US" sz="2400" dirty="0"/>
          </a:p>
        </p:txBody>
      </p:sp>
      <p:graphicFrame>
        <p:nvGraphicFramePr>
          <p:cNvPr id="8" name="Object 7"/>
          <p:cNvGraphicFramePr>
            <a:graphicFrameLocks noChangeAspect="1"/>
          </p:cNvGraphicFramePr>
          <p:nvPr>
            <p:extLst>
              <p:ext uri="{D42A27DB-BD31-4B8C-83A1-F6EECF244321}">
                <p14:modId xmlns:p14="http://schemas.microsoft.com/office/powerpoint/2010/main" val="3207713362"/>
              </p:ext>
            </p:extLst>
          </p:nvPr>
        </p:nvGraphicFramePr>
        <p:xfrm>
          <a:off x="1938453" y="5217582"/>
          <a:ext cx="4823625" cy="1013883"/>
        </p:xfrm>
        <a:graphic>
          <a:graphicData uri="http://schemas.openxmlformats.org/presentationml/2006/ole">
            <mc:AlternateContent xmlns:mc="http://schemas.openxmlformats.org/markup-compatibility/2006">
              <mc:Choice xmlns:v="urn:schemas-microsoft-com:vml" Requires="v">
                <p:oleObj spid="_x0000_s1061" name="Equation" r:id="rId3" imgW="1993900" imgH="419100" progId="Equation.3">
                  <p:embed/>
                </p:oleObj>
              </mc:Choice>
              <mc:Fallback>
                <p:oleObj name="Equation" r:id="rId3" imgW="1993900" imgH="419100" progId="Equation.3">
                  <p:embed/>
                  <p:pic>
                    <p:nvPicPr>
                      <p:cNvPr id="0" name=""/>
                      <p:cNvPicPr/>
                      <p:nvPr/>
                    </p:nvPicPr>
                    <p:blipFill>
                      <a:blip r:embed="rId4"/>
                      <a:stretch>
                        <a:fillRect/>
                      </a:stretch>
                    </p:blipFill>
                    <p:spPr>
                      <a:xfrm>
                        <a:off x="1938453" y="5217582"/>
                        <a:ext cx="4823625" cy="1013883"/>
                      </a:xfrm>
                      <a:prstGeom prst="rect">
                        <a:avLst/>
                      </a:prstGeom>
                    </p:spPr>
                  </p:pic>
                </p:oleObj>
              </mc:Fallback>
            </mc:AlternateContent>
          </a:graphicData>
        </a:graphic>
      </p:graphicFrame>
    </p:spTree>
    <p:extLst>
      <p:ext uri="{BB962C8B-B14F-4D97-AF65-F5344CB8AC3E}">
        <p14:creationId xmlns:p14="http://schemas.microsoft.com/office/powerpoint/2010/main" val="12877357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27295" y="161578"/>
            <a:ext cx="4754276" cy="461665"/>
          </a:xfrm>
          <a:prstGeom prst="rect">
            <a:avLst/>
          </a:prstGeom>
          <a:noFill/>
        </p:spPr>
        <p:txBody>
          <a:bodyPr wrap="none" rtlCol="0">
            <a:spAutoFit/>
          </a:bodyPr>
          <a:lstStyle/>
          <a:p>
            <a:pPr algn="ctr"/>
            <a:r>
              <a:rPr lang="en-US" sz="2400" b="1" dirty="0" err="1" smtClean="0"/>
              <a:t>Hastie&amp;Dawes</a:t>
            </a:r>
            <a:r>
              <a:rPr lang="en-US" sz="2400" b="1" dirty="0" smtClean="0"/>
              <a:t>: Rationality (pp. 28)</a:t>
            </a:r>
            <a:endParaRPr lang="en-US" sz="2400" b="1" dirty="0"/>
          </a:p>
        </p:txBody>
      </p:sp>
      <p:pic>
        <p:nvPicPr>
          <p:cNvPr id="2" name="Picture 1"/>
          <p:cNvPicPr>
            <a:picLocks noChangeAspect="1"/>
          </p:cNvPicPr>
          <p:nvPr/>
        </p:nvPicPr>
        <p:blipFill>
          <a:blip r:embed="rId2"/>
          <a:stretch>
            <a:fillRect/>
          </a:stretch>
        </p:blipFill>
        <p:spPr>
          <a:xfrm>
            <a:off x="668868" y="752158"/>
            <a:ext cx="7645399" cy="5936509"/>
          </a:xfrm>
          <a:prstGeom prst="rect">
            <a:avLst/>
          </a:prstGeom>
        </p:spPr>
      </p:pic>
    </p:spTree>
    <p:extLst>
      <p:ext uri="{BB962C8B-B14F-4D97-AF65-F5344CB8AC3E}">
        <p14:creationId xmlns:p14="http://schemas.microsoft.com/office/powerpoint/2010/main" val="203059781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28125" y="854075"/>
            <a:ext cx="7352644" cy="461665"/>
          </a:xfrm>
          <a:prstGeom prst="rect">
            <a:avLst/>
          </a:prstGeom>
          <a:noFill/>
        </p:spPr>
        <p:txBody>
          <a:bodyPr wrap="none" rtlCol="0">
            <a:spAutoFit/>
          </a:bodyPr>
          <a:lstStyle/>
          <a:p>
            <a:pPr algn="ctr"/>
            <a:r>
              <a:rPr lang="en-US" sz="2400" b="1" dirty="0" smtClean="0"/>
              <a:t>The Kolmogorov Axioms of Classical Probability Calculus</a:t>
            </a:r>
            <a:endParaRPr lang="en-US" sz="2400" b="1" dirty="0"/>
          </a:p>
        </p:txBody>
      </p:sp>
      <p:graphicFrame>
        <p:nvGraphicFramePr>
          <p:cNvPr id="4" name="Object 3"/>
          <p:cNvGraphicFramePr>
            <a:graphicFrameLocks noChangeAspect="1"/>
          </p:cNvGraphicFramePr>
          <p:nvPr>
            <p:extLst>
              <p:ext uri="{D42A27DB-BD31-4B8C-83A1-F6EECF244321}">
                <p14:modId xmlns:p14="http://schemas.microsoft.com/office/powerpoint/2010/main" val="1437340769"/>
              </p:ext>
            </p:extLst>
          </p:nvPr>
        </p:nvGraphicFramePr>
        <p:xfrm>
          <a:off x="1353435" y="1981731"/>
          <a:ext cx="7027334" cy="2105182"/>
        </p:xfrm>
        <a:graphic>
          <a:graphicData uri="http://schemas.openxmlformats.org/presentationml/2006/ole">
            <mc:AlternateContent xmlns:mc="http://schemas.openxmlformats.org/markup-compatibility/2006">
              <mc:Choice xmlns:v="urn:schemas-microsoft-com:vml" Requires="v">
                <p:oleObj spid="_x0000_s2073" name="Equation" r:id="rId3" imgW="3225800" imgH="914400" progId="Equation.3">
                  <p:embed/>
                </p:oleObj>
              </mc:Choice>
              <mc:Fallback>
                <p:oleObj name="Equation" r:id="rId3" imgW="3225800" imgH="914400" progId="Equation.3">
                  <p:embed/>
                  <p:pic>
                    <p:nvPicPr>
                      <p:cNvPr id="0" name=""/>
                      <p:cNvPicPr/>
                      <p:nvPr/>
                    </p:nvPicPr>
                    <p:blipFill>
                      <a:blip r:embed="rId4"/>
                      <a:stretch>
                        <a:fillRect/>
                      </a:stretch>
                    </p:blipFill>
                    <p:spPr>
                      <a:xfrm>
                        <a:off x="1353435" y="1981731"/>
                        <a:ext cx="7027334" cy="2105182"/>
                      </a:xfrm>
                      <a:prstGeom prst="rect">
                        <a:avLst/>
                      </a:prstGeom>
                    </p:spPr>
                  </p:pic>
                </p:oleObj>
              </mc:Fallback>
            </mc:AlternateContent>
          </a:graphicData>
        </a:graphic>
      </p:graphicFrame>
      <p:sp>
        <p:nvSpPr>
          <p:cNvPr id="9" name="TextBox 8"/>
          <p:cNvSpPr txBox="1"/>
          <p:nvPr/>
        </p:nvSpPr>
        <p:spPr>
          <a:xfrm>
            <a:off x="173959" y="4788751"/>
            <a:ext cx="8834574" cy="830997"/>
          </a:xfrm>
          <a:prstGeom prst="rect">
            <a:avLst/>
          </a:prstGeom>
          <a:noFill/>
        </p:spPr>
        <p:txBody>
          <a:bodyPr wrap="square" rtlCol="0">
            <a:spAutoFit/>
          </a:bodyPr>
          <a:lstStyle/>
          <a:p>
            <a:pPr algn="ctr"/>
            <a:r>
              <a:rPr lang="en-US" sz="2400" b="1" dirty="0" smtClean="0"/>
              <a:t>The axioms as such only define the  formal properties of probability. </a:t>
            </a:r>
            <a:br>
              <a:rPr lang="en-US" sz="2400" b="1" dirty="0" smtClean="0"/>
            </a:br>
            <a:r>
              <a:rPr lang="en-US" sz="2400" b="1" dirty="0" smtClean="0"/>
              <a:t>The notion of probability still needs to be interpreted!</a:t>
            </a:r>
            <a:endParaRPr lang="en-US" sz="2400" b="1" dirty="0"/>
          </a:p>
        </p:txBody>
      </p:sp>
    </p:spTree>
    <p:extLst>
      <p:ext uri="{BB962C8B-B14F-4D97-AF65-F5344CB8AC3E}">
        <p14:creationId xmlns:p14="http://schemas.microsoft.com/office/powerpoint/2010/main" val="14303324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4981" y="2310598"/>
            <a:ext cx="4307734" cy="369332"/>
          </a:xfrm>
          <a:prstGeom prst="rect">
            <a:avLst/>
          </a:prstGeom>
          <a:noFill/>
        </p:spPr>
        <p:txBody>
          <a:bodyPr wrap="square" rtlCol="0">
            <a:spAutoFit/>
          </a:bodyPr>
          <a:lstStyle/>
          <a:p>
            <a:r>
              <a:rPr lang="en-US" dirty="0" smtClean="0"/>
              <a:t>John von Neumann &amp; Oskar Morgenstern</a:t>
            </a:r>
            <a:endParaRPr lang="en-US" dirty="0"/>
          </a:p>
        </p:txBody>
      </p:sp>
      <p:pic>
        <p:nvPicPr>
          <p:cNvPr id="6" name="Picture 5"/>
          <p:cNvPicPr>
            <a:picLocks noChangeAspect="1"/>
          </p:cNvPicPr>
          <p:nvPr/>
        </p:nvPicPr>
        <p:blipFill>
          <a:blip r:embed="rId2"/>
          <a:stretch>
            <a:fillRect/>
          </a:stretch>
        </p:blipFill>
        <p:spPr>
          <a:xfrm>
            <a:off x="494981" y="2828898"/>
            <a:ext cx="2540000" cy="3835400"/>
          </a:xfrm>
          <a:prstGeom prst="rect">
            <a:avLst/>
          </a:prstGeom>
        </p:spPr>
      </p:pic>
      <p:pic>
        <p:nvPicPr>
          <p:cNvPr id="7" name="Picture 6"/>
          <p:cNvPicPr>
            <a:picLocks noChangeAspect="1"/>
          </p:cNvPicPr>
          <p:nvPr/>
        </p:nvPicPr>
        <p:blipFill>
          <a:blip r:embed="rId3"/>
          <a:stretch>
            <a:fillRect/>
          </a:stretch>
        </p:blipFill>
        <p:spPr>
          <a:xfrm>
            <a:off x="5105492" y="4449464"/>
            <a:ext cx="2735688" cy="1637268"/>
          </a:xfrm>
          <a:prstGeom prst="rect">
            <a:avLst/>
          </a:prstGeom>
        </p:spPr>
      </p:pic>
      <p:pic>
        <p:nvPicPr>
          <p:cNvPr id="9" name="Picture 8"/>
          <p:cNvPicPr>
            <a:picLocks noChangeAspect="1"/>
          </p:cNvPicPr>
          <p:nvPr/>
        </p:nvPicPr>
        <p:blipFill>
          <a:blip r:embed="rId4"/>
          <a:stretch>
            <a:fillRect/>
          </a:stretch>
        </p:blipFill>
        <p:spPr>
          <a:xfrm>
            <a:off x="5105492" y="188912"/>
            <a:ext cx="2717707" cy="4072480"/>
          </a:xfrm>
          <a:prstGeom prst="rect">
            <a:avLst/>
          </a:prstGeom>
        </p:spPr>
      </p:pic>
      <p:pic>
        <p:nvPicPr>
          <p:cNvPr id="10" name="Picture 9"/>
          <p:cNvPicPr>
            <a:picLocks noChangeAspect="1"/>
          </p:cNvPicPr>
          <p:nvPr/>
        </p:nvPicPr>
        <p:blipFill>
          <a:blip r:embed="rId5"/>
          <a:stretch>
            <a:fillRect/>
          </a:stretch>
        </p:blipFill>
        <p:spPr>
          <a:xfrm>
            <a:off x="494981" y="99782"/>
            <a:ext cx="3454400" cy="2210816"/>
          </a:xfrm>
          <a:prstGeom prst="rect">
            <a:avLst/>
          </a:prstGeom>
        </p:spPr>
      </p:pic>
      <p:sp>
        <p:nvSpPr>
          <p:cNvPr id="11" name="TextBox 10"/>
          <p:cNvSpPr txBox="1"/>
          <p:nvPr/>
        </p:nvSpPr>
        <p:spPr>
          <a:xfrm>
            <a:off x="5105492" y="6086732"/>
            <a:ext cx="4307734" cy="369332"/>
          </a:xfrm>
          <a:prstGeom prst="rect">
            <a:avLst/>
          </a:prstGeom>
          <a:noFill/>
        </p:spPr>
        <p:txBody>
          <a:bodyPr wrap="square" rtlCol="0">
            <a:spAutoFit/>
          </a:bodyPr>
          <a:lstStyle/>
          <a:p>
            <a:r>
              <a:rPr lang="en-US" dirty="0" smtClean="0"/>
              <a:t>Frank P. Ramsey</a:t>
            </a:r>
            <a:endParaRPr lang="en-US" dirty="0"/>
          </a:p>
        </p:txBody>
      </p:sp>
      <p:sp>
        <p:nvSpPr>
          <p:cNvPr id="12" name="TextBox 11"/>
          <p:cNvSpPr txBox="1"/>
          <p:nvPr/>
        </p:nvSpPr>
        <p:spPr>
          <a:xfrm>
            <a:off x="3034981" y="6294966"/>
            <a:ext cx="652643" cy="369332"/>
          </a:xfrm>
          <a:prstGeom prst="rect">
            <a:avLst/>
          </a:prstGeom>
          <a:noFill/>
        </p:spPr>
        <p:txBody>
          <a:bodyPr wrap="none" rtlCol="0">
            <a:spAutoFit/>
          </a:bodyPr>
          <a:lstStyle/>
          <a:p>
            <a:r>
              <a:rPr lang="en-US" dirty="0" smtClean="0"/>
              <a:t>1944</a:t>
            </a:r>
            <a:endParaRPr lang="en-US" dirty="0"/>
          </a:p>
        </p:txBody>
      </p:sp>
      <p:sp>
        <p:nvSpPr>
          <p:cNvPr id="13" name="TextBox 12"/>
          <p:cNvSpPr txBox="1"/>
          <p:nvPr/>
        </p:nvSpPr>
        <p:spPr>
          <a:xfrm>
            <a:off x="7823199" y="188912"/>
            <a:ext cx="652643" cy="369332"/>
          </a:xfrm>
          <a:prstGeom prst="rect">
            <a:avLst/>
          </a:prstGeom>
          <a:noFill/>
        </p:spPr>
        <p:txBody>
          <a:bodyPr wrap="none" rtlCol="0">
            <a:spAutoFit/>
          </a:bodyPr>
          <a:lstStyle/>
          <a:p>
            <a:r>
              <a:rPr lang="en-US" dirty="0" smtClean="0"/>
              <a:t>1931</a:t>
            </a:r>
            <a:endParaRPr lang="en-US" dirty="0"/>
          </a:p>
        </p:txBody>
      </p:sp>
    </p:spTree>
    <p:extLst>
      <p:ext uri="{BB962C8B-B14F-4D97-AF65-F5344CB8AC3E}">
        <p14:creationId xmlns:p14="http://schemas.microsoft.com/office/powerpoint/2010/main" val="8311984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13360" y="392410"/>
            <a:ext cx="2982156" cy="461665"/>
          </a:xfrm>
          <a:prstGeom prst="rect">
            <a:avLst/>
          </a:prstGeom>
          <a:noFill/>
        </p:spPr>
        <p:txBody>
          <a:bodyPr wrap="none" rtlCol="0">
            <a:spAutoFit/>
          </a:bodyPr>
          <a:lstStyle/>
          <a:p>
            <a:pPr algn="ctr"/>
            <a:r>
              <a:rPr lang="en-US" sz="2400" b="1" dirty="0" smtClean="0"/>
              <a:t>Ramsey’s Pragmatism</a:t>
            </a:r>
            <a:endParaRPr lang="en-US" sz="2400" b="1" dirty="0"/>
          </a:p>
        </p:txBody>
      </p:sp>
      <p:sp>
        <p:nvSpPr>
          <p:cNvPr id="2" name="TextBox 1"/>
          <p:cNvSpPr txBox="1"/>
          <p:nvPr/>
        </p:nvSpPr>
        <p:spPr>
          <a:xfrm>
            <a:off x="798440" y="1146236"/>
            <a:ext cx="7837561" cy="2400657"/>
          </a:xfrm>
          <a:prstGeom prst="rect">
            <a:avLst/>
          </a:prstGeom>
          <a:noFill/>
        </p:spPr>
        <p:txBody>
          <a:bodyPr wrap="square" rtlCol="0">
            <a:spAutoFit/>
          </a:bodyPr>
          <a:lstStyle/>
          <a:p>
            <a:pPr algn="just"/>
            <a:r>
              <a:rPr lang="en-US" sz="2400" dirty="0"/>
              <a:t>The essence of pragmatism I take to be this, </a:t>
            </a:r>
            <a:r>
              <a:rPr lang="en-US" sz="2400" b="1" dirty="0"/>
              <a:t>the meaning of a sentence is to be defined by reference to the actions to which asserting it would lead</a:t>
            </a:r>
            <a:r>
              <a:rPr lang="en-US" sz="2400" dirty="0"/>
              <a:t>, or, more vaguely still, by its possible causes and effects</a:t>
            </a:r>
            <a:r>
              <a:rPr lang="en-US" sz="2400" dirty="0" smtClean="0"/>
              <a:t>.</a:t>
            </a:r>
          </a:p>
          <a:p>
            <a:endParaRPr lang="en-US" dirty="0" smtClean="0"/>
          </a:p>
          <a:p>
            <a:r>
              <a:rPr lang="en-US" dirty="0" smtClean="0"/>
              <a:t>Facts </a:t>
            </a:r>
            <a:r>
              <a:rPr lang="en-US" dirty="0"/>
              <a:t>and Propositions”. </a:t>
            </a:r>
            <a:r>
              <a:rPr lang="en-US" i="1" dirty="0"/>
              <a:t>Proceedings of the Aristotelian Society, Supplementary Volumes</a:t>
            </a:r>
            <a:r>
              <a:rPr lang="en-US" dirty="0"/>
              <a:t> 7 (1927</a:t>
            </a:r>
            <a:r>
              <a:rPr lang="en-US" dirty="0" smtClean="0"/>
              <a:t>).</a:t>
            </a:r>
            <a:endParaRPr lang="en-US" i="1" dirty="0"/>
          </a:p>
        </p:txBody>
      </p:sp>
      <p:sp>
        <p:nvSpPr>
          <p:cNvPr id="3" name="Rectangle 2"/>
          <p:cNvSpPr/>
          <p:nvPr/>
        </p:nvSpPr>
        <p:spPr>
          <a:xfrm>
            <a:off x="798440" y="4714207"/>
            <a:ext cx="7837561" cy="1938992"/>
          </a:xfrm>
          <a:prstGeom prst="rect">
            <a:avLst/>
          </a:prstGeom>
          <a:noFill/>
        </p:spPr>
        <p:txBody>
          <a:bodyPr wrap="square" rtlCol="0">
            <a:spAutoFit/>
          </a:bodyPr>
          <a:lstStyle/>
          <a:p>
            <a:pPr algn="just"/>
            <a:r>
              <a:rPr lang="en-US" sz="2400" dirty="0"/>
              <a:t>Man </a:t>
            </a:r>
            <a:r>
              <a:rPr lang="en-US" sz="2400" dirty="0" err="1"/>
              <a:t>kann</a:t>
            </a:r>
            <a:r>
              <a:rPr lang="en-US" sz="2400" dirty="0"/>
              <a:t> </a:t>
            </a:r>
            <a:r>
              <a:rPr lang="en-US" sz="2400" dirty="0" err="1"/>
              <a:t>für</a:t>
            </a:r>
            <a:r>
              <a:rPr lang="en-US" sz="2400" dirty="0"/>
              <a:t> </a:t>
            </a:r>
            <a:r>
              <a:rPr lang="en-US" sz="2400" dirty="0" err="1"/>
              <a:t>eine</a:t>
            </a:r>
            <a:r>
              <a:rPr lang="en-US" sz="2400" dirty="0"/>
              <a:t> </a:t>
            </a:r>
            <a:r>
              <a:rPr lang="en-US" sz="2400" dirty="0" err="1"/>
              <a:t>große</a:t>
            </a:r>
            <a:r>
              <a:rPr lang="en-US" sz="2400" dirty="0"/>
              <a:t> </a:t>
            </a:r>
            <a:r>
              <a:rPr lang="en-US" sz="2400" dirty="0" err="1"/>
              <a:t>Klasse</a:t>
            </a:r>
            <a:r>
              <a:rPr lang="en-US" sz="2400" dirty="0"/>
              <a:t> von </a:t>
            </a:r>
            <a:r>
              <a:rPr lang="en-US" sz="2400" dirty="0" err="1"/>
              <a:t>Fällen</a:t>
            </a:r>
            <a:r>
              <a:rPr lang="en-US" sz="2400" dirty="0"/>
              <a:t> der </a:t>
            </a:r>
            <a:r>
              <a:rPr lang="en-US" sz="2400" dirty="0" err="1"/>
              <a:t>Benützung</a:t>
            </a:r>
            <a:r>
              <a:rPr lang="en-US" sz="2400" dirty="0"/>
              <a:t> des </a:t>
            </a:r>
            <a:r>
              <a:rPr lang="en-US" sz="2400" dirty="0" err="1"/>
              <a:t>Wortes</a:t>
            </a:r>
            <a:r>
              <a:rPr lang="en-US" sz="2400" dirty="0"/>
              <a:t> "</a:t>
            </a:r>
            <a:r>
              <a:rPr lang="en-US" sz="2400" dirty="0" err="1"/>
              <a:t>Bedeutung</a:t>
            </a:r>
            <a:r>
              <a:rPr lang="en-US" sz="2400" dirty="0"/>
              <a:t>" - </a:t>
            </a:r>
            <a:r>
              <a:rPr lang="en-US" sz="2400" dirty="0" err="1"/>
              <a:t>wenn</a:t>
            </a:r>
            <a:r>
              <a:rPr lang="en-US" sz="2400" dirty="0"/>
              <a:t> </a:t>
            </a:r>
            <a:r>
              <a:rPr lang="en-US" sz="2400" dirty="0" err="1"/>
              <a:t>auch</a:t>
            </a:r>
            <a:r>
              <a:rPr lang="en-US" sz="2400" dirty="0"/>
              <a:t> </a:t>
            </a:r>
            <a:r>
              <a:rPr lang="en-US" sz="2400" dirty="0" err="1"/>
              <a:t>nicht</a:t>
            </a:r>
            <a:r>
              <a:rPr lang="en-US" sz="2400" dirty="0"/>
              <a:t> </a:t>
            </a:r>
            <a:r>
              <a:rPr lang="en-US" sz="2400" dirty="0" err="1"/>
              <a:t>für</a:t>
            </a:r>
            <a:r>
              <a:rPr lang="en-US" sz="2400" dirty="0"/>
              <a:t> </a:t>
            </a:r>
            <a:r>
              <a:rPr lang="en-US" sz="2400" dirty="0" err="1"/>
              <a:t>alle</a:t>
            </a:r>
            <a:r>
              <a:rPr lang="en-US" sz="2400" dirty="0"/>
              <a:t> </a:t>
            </a:r>
            <a:r>
              <a:rPr lang="en-US" sz="2400" dirty="0" err="1"/>
              <a:t>Fälle</a:t>
            </a:r>
            <a:r>
              <a:rPr lang="en-US" sz="2400" dirty="0"/>
              <a:t> seiner </a:t>
            </a:r>
            <a:r>
              <a:rPr lang="en-US" sz="2400" dirty="0" err="1"/>
              <a:t>Benützung</a:t>
            </a:r>
            <a:r>
              <a:rPr lang="en-US" sz="2400" dirty="0"/>
              <a:t> - dieses </a:t>
            </a:r>
            <a:r>
              <a:rPr lang="en-US" sz="2400" dirty="0" err="1"/>
              <a:t>Wort</a:t>
            </a:r>
            <a:r>
              <a:rPr lang="en-US" sz="2400" dirty="0"/>
              <a:t> so </a:t>
            </a:r>
            <a:r>
              <a:rPr lang="en-US" sz="2400" dirty="0" err="1"/>
              <a:t>erklären</a:t>
            </a:r>
            <a:r>
              <a:rPr lang="en-US" sz="2400" dirty="0"/>
              <a:t>: </a:t>
            </a:r>
            <a:r>
              <a:rPr lang="en-US" sz="2400" b="1" dirty="0"/>
              <a:t>Die </a:t>
            </a:r>
            <a:r>
              <a:rPr lang="en-US" sz="2400" b="1" dirty="0" err="1"/>
              <a:t>Bedeutung</a:t>
            </a:r>
            <a:r>
              <a:rPr lang="en-US" sz="2400" b="1" dirty="0"/>
              <a:t> </a:t>
            </a:r>
            <a:r>
              <a:rPr lang="en-US" sz="2400" b="1" dirty="0" err="1"/>
              <a:t>eines</a:t>
            </a:r>
            <a:r>
              <a:rPr lang="en-US" sz="2400" b="1" dirty="0"/>
              <a:t> </a:t>
            </a:r>
            <a:r>
              <a:rPr lang="en-US" sz="2400" b="1" dirty="0" err="1"/>
              <a:t>Wortes</a:t>
            </a:r>
            <a:r>
              <a:rPr lang="en-US" sz="2400" b="1" dirty="0"/>
              <a:t> </a:t>
            </a:r>
            <a:r>
              <a:rPr lang="en-US" sz="2400" b="1" dirty="0" err="1"/>
              <a:t>ist</a:t>
            </a:r>
            <a:r>
              <a:rPr lang="en-US" sz="2400" b="1" dirty="0"/>
              <a:t> </a:t>
            </a:r>
            <a:r>
              <a:rPr lang="en-US" sz="2400" b="1" dirty="0" err="1"/>
              <a:t>sein</a:t>
            </a:r>
            <a:r>
              <a:rPr lang="en-US" sz="2400" b="1" dirty="0"/>
              <a:t> </a:t>
            </a:r>
            <a:r>
              <a:rPr lang="en-US" sz="2400" b="1" dirty="0" err="1"/>
              <a:t>Gebrauch</a:t>
            </a:r>
            <a:r>
              <a:rPr lang="en-US" sz="2400" b="1" dirty="0"/>
              <a:t> in der </a:t>
            </a:r>
            <a:r>
              <a:rPr lang="en-US" sz="2400" b="1" dirty="0" err="1" smtClean="0"/>
              <a:t>Sprache</a:t>
            </a:r>
            <a:r>
              <a:rPr lang="en-US" dirty="0" smtClean="0"/>
              <a:t>. </a:t>
            </a:r>
          </a:p>
          <a:p>
            <a:pPr algn="just"/>
            <a:r>
              <a:rPr lang="en-US" dirty="0" smtClean="0"/>
              <a:t>(</a:t>
            </a:r>
            <a:r>
              <a:rPr lang="en-US" dirty="0"/>
              <a:t>PU 43)</a:t>
            </a:r>
            <a:r>
              <a:rPr lang="en-US" sz="2400" dirty="0"/>
              <a:t>.</a:t>
            </a:r>
          </a:p>
        </p:txBody>
      </p:sp>
      <p:sp>
        <p:nvSpPr>
          <p:cNvPr id="6" name="TextBox 5"/>
          <p:cNvSpPr txBox="1"/>
          <p:nvPr/>
        </p:nvSpPr>
        <p:spPr>
          <a:xfrm>
            <a:off x="1641731" y="4009872"/>
            <a:ext cx="6125432" cy="461665"/>
          </a:xfrm>
          <a:prstGeom prst="rect">
            <a:avLst/>
          </a:prstGeom>
          <a:noFill/>
        </p:spPr>
        <p:txBody>
          <a:bodyPr wrap="none" rtlCol="0">
            <a:spAutoFit/>
          </a:bodyPr>
          <a:lstStyle/>
          <a:p>
            <a:pPr algn="ctr"/>
            <a:r>
              <a:rPr lang="en-US" sz="2400" b="1" dirty="0" smtClean="0"/>
              <a:t>Cf. Wittgenstein’s </a:t>
            </a:r>
            <a:r>
              <a:rPr lang="en-US" sz="2400" b="1" i="1" dirty="0" smtClean="0"/>
              <a:t>Philosophical Investigations</a:t>
            </a:r>
            <a:endParaRPr lang="en-US" sz="2400" b="1" i="1" dirty="0"/>
          </a:p>
        </p:txBody>
      </p:sp>
    </p:spTree>
    <p:extLst>
      <p:ext uri="{BB962C8B-B14F-4D97-AF65-F5344CB8AC3E}">
        <p14:creationId xmlns:p14="http://schemas.microsoft.com/office/powerpoint/2010/main" val="37022355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00741" y="1527009"/>
            <a:ext cx="7294527" cy="4154983"/>
          </a:xfrm>
          <a:prstGeom prst="rect">
            <a:avLst/>
          </a:prstGeom>
        </p:spPr>
        <p:txBody>
          <a:bodyPr wrap="square">
            <a:spAutoFit/>
          </a:bodyPr>
          <a:lstStyle/>
          <a:p>
            <a:pPr algn="just"/>
            <a:r>
              <a:rPr lang="de-DE" sz="2400" dirty="0" err="1" smtClean="0"/>
              <a:t>Scientists</a:t>
            </a:r>
            <a:r>
              <a:rPr lang="de-DE" sz="2400" dirty="0" smtClean="0"/>
              <a:t>, </a:t>
            </a:r>
            <a:r>
              <a:rPr lang="de-DE" sz="2400" dirty="0" err="1" smtClean="0"/>
              <a:t>therefore</a:t>
            </a:r>
            <a:r>
              <a:rPr lang="de-DE" sz="2400" dirty="0" smtClean="0"/>
              <a:t>, </a:t>
            </a:r>
            <a:r>
              <a:rPr lang="de-DE" sz="2400" dirty="0" err="1" smtClean="0"/>
              <a:t>are</a:t>
            </a:r>
            <a:r>
              <a:rPr lang="de-DE" sz="2400" dirty="0" smtClean="0"/>
              <a:t> </a:t>
            </a:r>
            <a:r>
              <a:rPr lang="de-DE" sz="2400" dirty="0" err="1" smtClean="0"/>
              <a:t>used</a:t>
            </a:r>
            <a:r>
              <a:rPr lang="de-DE" sz="2400" dirty="0" smtClean="0"/>
              <a:t> </a:t>
            </a:r>
            <a:r>
              <a:rPr lang="de-DE" sz="2400" dirty="0" err="1" smtClean="0"/>
              <a:t>to</a:t>
            </a:r>
            <a:r>
              <a:rPr lang="de-DE" sz="2400" dirty="0" smtClean="0"/>
              <a:t> </a:t>
            </a:r>
            <a:r>
              <a:rPr lang="de-DE" sz="2400" dirty="0" err="1" smtClean="0"/>
              <a:t>dealing</a:t>
            </a:r>
            <a:r>
              <a:rPr lang="de-DE" sz="2400" dirty="0" smtClean="0"/>
              <a:t> </a:t>
            </a:r>
            <a:r>
              <a:rPr lang="de-DE" sz="2400" dirty="0" err="1" smtClean="0"/>
              <a:t>with</a:t>
            </a:r>
            <a:r>
              <a:rPr lang="de-DE" sz="2400" dirty="0" smtClean="0"/>
              <a:t> </a:t>
            </a:r>
            <a:r>
              <a:rPr lang="de-DE" sz="2400" dirty="0" err="1" smtClean="0"/>
              <a:t>doubt</a:t>
            </a:r>
            <a:r>
              <a:rPr lang="de-DE" sz="2400" dirty="0" smtClean="0"/>
              <a:t> </a:t>
            </a:r>
            <a:r>
              <a:rPr lang="de-DE" sz="2400" dirty="0" err="1" smtClean="0"/>
              <a:t>and</a:t>
            </a:r>
            <a:r>
              <a:rPr lang="de-DE" sz="2400" dirty="0" smtClean="0"/>
              <a:t> </a:t>
            </a:r>
            <a:r>
              <a:rPr lang="de-DE" sz="2400" dirty="0" err="1" smtClean="0"/>
              <a:t>uncertainty</a:t>
            </a:r>
            <a:r>
              <a:rPr lang="de-DE" sz="2400" dirty="0" smtClean="0"/>
              <a:t>. </a:t>
            </a:r>
            <a:r>
              <a:rPr lang="de-DE" sz="2400" b="1" dirty="0" smtClean="0"/>
              <a:t>All </a:t>
            </a:r>
            <a:r>
              <a:rPr lang="de-DE" sz="2400" b="1" dirty="0" err="1" smtClean="0"/>
              <a:t>scientific</a:t>
            </a:r>
            <a:r>
              <a:rPr lang="de-DE" sz="2400" b="1" dirty="0" smtClean="0"/>
              <a:t> </a:t>
            </a:r>
            <a:r>
              <a:rPr lang="de-DE" sz="2400" b="1" dirty="0" err="1" smtClean="0"/>
              <a:t>knowledge</a:t>
            </a:r>
            <a:r>
              <a:rPr lang="de-DE" sz="2400" b="1" dirty="0" smtClean="0"/>
              <a:t> </a:t>
            </a:r>
            <a:r>
              <a:rPr lang="de-DE" sz="2400" b="1" dirty="0" err="1" smtClean="0"/>
              <a:t>is</a:t>
            </a:r>
            <a:r>
              <a:rPr lang="de-DE" sz="2400" b="1" dirty="0" smtClean="0"/>
              <a:t> </a:t>
            </a:r>
            <a:r>
              <a:rPr lang="de-DE" sz="2400" b="1" dirty="0" err="1" smtClean="0"/>
              <a:t>uncertain</a:t>
            </a:r>
            <a:r>
              <a:rPr lang="de-DE" sz="2400" b="1" dirty="0" smtClean="0"/>
              <a:t>. </a:t>
            </a:r>
            <a:r>
              <a:rPr lang="de-DE" sz="2400" dirty="0" smtClean="0"/>
              <a:t>This </a:t>
            </a:r>
            <a:r>
              <a:rPr lang="de-DE" sz="2400" dirty="0" err="1" smtClean="0"/>
              <a:t>experience</a:t>
            </a:r>
            <a:r>
              <a:rPr lang="de-DE" sz="2400" dirty="0" smtClean="0"/>
              <a:t> </a:t>
            </a:r>
            <a:r>
              <a:rPr lang="de-DE" sz="2400" dirty="0" err="1" smtClean="0"/>
              <a:t>with</a:t>
            </a:r>
            <a:r>
              <a:rPr lang="de-DE" sz="2400" dirty="0" smtClean="0"/>
              <a:t> </a:t>
            </a:r>
            <a:r>
              <a:rPr lang="de-DE" sz="2400" dirty="0" err="1" smtClean="0"/>
              <a:t>doubt</a:t>
            </a:r>
            <a:r>
              <a:rPr lang="de-DE" sz="2400" dirty="0" smtClean="0"/>
              <a:t> </a:t>
            </a:r>
            <a:r>
              <a:rPr lang="de-DE" sz="2400" dirty="0" err="1" smtClean="0"/>
              <a:t>and</a:t>
            </a:r>
            <a:r>
              <a:rPr lang="de-DE" sz="2400" dirty="0" smtClean="0"/>
              <a:t> </a:t>
            </a:r>
            <a:r>
              <a:rPr lang="de-DE" sz="2400" dirty="0" err="1" smtClean="0"/>
              <a:t>uncertainty</a:t>
            </a:r>
            <a:r>
              <a:rPr lang="de-DE" sz="2400" dirty="0" smtClean="0"/>
              <a:t> </a:t>
            </a:r>
            <a:r>
              <a:rPr lang="de-DE" sz="2400" dirty="0" err="1" smtClean="0"/>
              <a:t>is</a:t>
            </a:r>
            <a:r>
              <a:rPr lang="de-DE" sz="2400" dirty="0" smtClean="0"/>
              <a:t> </a:t>
            </a:r>
            <a:r>
              <a:rPr lang="de-DE" sz="2400" dirty="0" err="1" smtClean="0"/>
              <a:t>important</a:t>
            </a:r>
            <a:r>
              <a:rPr lang="de-DE" sz="2400" dirty="0" smtClean="0"/>
              <a:t>.</a:t>
            </a:r>
          </a:p>
          <a:p>
            <a:pPr algn="just"/>
            <a:endParaRPr lang="de-DE" sz="2400" dirty="0" smtClean="0"/>
          </a:p>
          <a:p>
            <a:pPr algn="just"/>
            <a:r>
              <a:rPr lang="de-DE" sz="2400" dirty="0" smtClean="0"/>
              <a:t>I </a:t>
            </a:r>
            <a:r>
              <a:rPr lang="de-DE" sz="2400" dirty="0" err="1" smtClean="0"/>
              <a:t>believe</a:t>
            </a:r>
            <a:r>
              <a:rPr lang="de-DE" sz="2400" dirty="0" smtClean="0"/>
              <a:t> </a:t>
            </a:r>
            <a:r>
              <a:rPr lang="de-DE" sz="2400" dirty="0" err="1" smtClean="0"/>
              <a:t>that</a:t>
            </a:r>
            <a:r>
              <a:rPr lang="de-DE" sz="2400" dirty="0" smtClean="0"/>
              <a:t> </a:t>
            </a:r>
            <a:r>
              <a:rPr lang="de-DE" sz="2400" dirty="0" err="1" smtClean="0"/>
              <a:t>it</a:t>
            </a:r>
            <a:r>
              <a:rPr lang="de-DE" sz="2400" dirty="0" smtClean="0"/>
              <a:t> </a:t>
            </a:r>
            <a:r>
              <a:rPr lang="de-DE" sz="2400" dirty="0" err="1" smtClean="0"/>
              <a:t>is</a:t>
            </a:r>
            <a:r>
              <a:rPr lang="de-DE" sz="2400" dirty="0" smtClean="0"/>
              <a:t> </a:t>
            </a:r>
            <a:r>
              <a:rPr lang="de-DE" sz="2400" dirty="0" err="1" smtClean="0"/>
              <a:t>of</a:t>
            </a:r>
            <a:r>
              <a:rPr lang="de-DE" sz="2400" dirty="0" smtClean="0"/>
              <a:t> </a:t>
            </a:r>
            <a:r>
              <a:rPr lang="de-DE" sz="2400" dirty="0" err="1" smtClean="0"/>
              <a:t>very</a:t>
            </a:r>
            <a:r>
              <a:rPr lang="de-DE" sz="2400" dirty="0" smtClean="0"/>
              <a:t> </a:t>
            </a:r>
            <a:r>
              <a:rPr lang="de-DE" sz="2400" dirty="0" err="1" smtClean="0"/>
              <a:t>great</a:t>
            </a:r>
            <a:r>
              <a:rPr lang="de-DE" sz="2400" dirty="0" smtClean="0"/>
              <a:t> </a:t>
            </a:r>
            <a:r>
              <a:rPr lang="de-DE" sz="2400" b="1" dirty="0" err="1" smtClean="0"/>
              <a:t>value</a:t>
            </a:r>
            <a:r>
              <a:rPr lang="de-DE" sz="2400" dirty="0" smtClean="0"/>
              <a:t>, </a:t>
            </a:r>
            <a:r>
              <a:rPr lang="de-DE" sz="2400" dirty="0" err="1" smtClean="0"/>
              <a:t>and</a:t>
            </a:r>
            <a:r>
              <a:rPr lang="de-DE" sz="2400" dirty="0" smtClean="0"/>
              <a:t> </a:t>
            </a:r>
            <a:r>
              <a:rPr lang="de-DE" sz="2400" dirty="0" err="1" smtClean="0"/>
              <a:t>one</a:t>
            </a:r>
            <a:r>
              <a:rPr lang="de-DE" sz="2400" dirty="0" smtClean="0"/>
              <a:t> </a:t>
            </a:r>
            <a:r>
              <a:rPr lang="de-DE" sz="2400" dirty="0" err="1" smtClean="0"/>
              <a:t>that</a:t>
            </a:r>
            <a:r>
              <a:rPr lang="de-DE" sz="2400" dirty="0" smtClean="0"/>
              <a:t> </a:t>
            </a:r>
            <a:r>
              <a:rPr lang="de-DE" sz="2400" dirty="0" err="1" smtClean="0"/>
              <a:t>extends</a:t>
            </a:r>
            <a:r>
              <a:rPr lang="de-DE" sz="2400" dirty="0" smtClean="0"/>
              <a:t> </a:t>
            </a:r>
            <a:r>
              <a:rPr lang="de-DE" sz="2400" dirty="0" err="1" smtClean="0"/>
              <a:t>beyond</a:t>
            </a:r>
            <a:r>
              <a:rPr lang="de-DE" sz="2400" dirty="0" smtClean="0"/>
              <a:t> </a:t>
            </a:r>
            <a:r>
              <a:rPr lang="de-DE" sz="2400" dirty="0" err="1" smtClean="0"/>
              <a:t>the</a:t>
            </a:r>
            <a:r>
              <a:rPr lang="de-DE" sz="2400" dirty="0" smtClean="0"/>
              <a:t> </a:t>
            </a:r>
            <a:r>
              <a:rPr lang="de-DE" sz="2400" dirty="0" err="1" smtClean="0"/>
              <a:t>sciences</a:t>
            </a:r>
            <a:r>
              <a:rPr lang="de-DE" sz="2400" dirty="0" smtClean="0"/>
              <a:t>. I </a:t>
            </a:r>
            <a:r>
              <a:rPr lang="de-DE" sz="2400" dirty="0" err="1" smtClean="0"/>
              <a:t>believe</a:t>
            </a:r>
            <a:r>
              <a:rPr lang="de-DE" sz="2400" dirty="0" smtClean="0"/>
              <a:t> </a:t>
            </a:r>
            <a:r>
              <a:rPr lang="de-DE" sz="2400" dirty="0" err="1" smtClean="0"/>
              <a:t>that</a:t>
            </a:r>
            <a:r>
              <a:rPr lang="de-DE" sz="2400" dirty="0" smtClean="0"/>
              <a:t> </a:t>
            </a:r>
            <a:r>
              <a:rPr lang="de-DE" sz="2400" dirty="0" err="1" smtClean="0"/>
              <a:t>to</a:t>
            </a:r>
            <a:r>
              <a:rPr lang="de-DE" sz="2400" dirty="0" smtClean="0"/>
              <a:t> </a:t>
            </a:r>
            <a:r>
              <a:rPr lang="de-DE" sz="2400" dirty="0" err="1" smtClean="0"/>
              <a:t>solve</a:t>
            </a:r>
            <a:r>
              <a:rPr lang="de-DE" sz="2400" dirty="0" smtClean="0"/>
              <a:t> </a:t>
            </a:r>
            <a:r>
              <a:rPr lang="de-DE" sz="2400" dirty="0" err="1" smtClean="0"/>
              <a:t>any</a:t>
            </a:r>
            <a:r>
              <a:rPr lang="de-DE" sz="2400" dirty="0" smtClean="0"/>
              <a:t> </a:t>
            </a:r>
            <a:r>
              <a:rPr lang="de-DE" sz="2400" dirty="0" err="1" smtClean="0"/>
              <a:t>problem</a:t>
            </a:r>
            <a:r>
              <a:rPr lang="de-DE" sz="2400" dirty="0" smtClean="0"/>
              <a:t> </a:t>
            </a:r>
            <a:r>
              <a:rPr lang="de-DE" sz="2400" dirty="0" err="1" smtClean="0"/>
              <a:t>that</a:t>
            </a:r>
            <a:r>
              <a:rPr lang="de-DE" sz="2400" dirty="0" smtClean="0"/>
              <a:t> </a:t>
            </a:r>
            <a:r>
              <a:rPr lang="de-DE" sz="2400" dirty="0" err="1" smtClean="0"/>
              <a:t>has</a:t>
            </a:r>
            <a:r>
              <a:rPr lang="de-DE" sz="2400" dirty="0" smtClean="0"/>
              <a:t> </a:t>
            </a:r>
            <a:r>
              <a:rPr lang="de-DE" sz="2400" dirty="0" err="1" smtClean="0"/>
              <a:t>never</a:t>
            </a:r>
            <a:r>
              <a:rPr lang="de-DE" sz="2400" dirty="0" smtClean="0"/>
              <a:t> </a:t>
            </a:r>
            <a:r>
              <a:rPr lang="de-DE" sz="2400" dirty="0" err="1" smtClean="0"/>
              <a:t>been</a:t>
            </a:r>
            <a:r>
              <a:rPr lang="de-DE" sz="2400" dirty="0" smtClean="0"/>
              <a:t> </a:t>
            </a:r>
            <a:r>
              <a:rPr lang="de-DE" sz="2400" dirty="0" err="1" smtClean="0"/>
              <a:t>solved</a:t>
            </a:r>
            <a:r>
              <a:rPr lang="de-DE" sz="2400" dirty="0" smtClean="0"/>
              <a:t> </a:t>
            </a:r>
            <a:r>
              <a:rPr lang="de-DE" sz="2400" dirty="0" err="1" smtClean="0"/>
              <a:t>before</a:t>
            </a:r>
            <a:r>
              <a:rPr lang="de-DE" sz="2400" dirty="0" smtClean="0"/>
              <a:t>, </a:t>
            </a:r>
            <a:r>
              <a:rPr lang="de-DE" sz="2400" dirty="0" err="1" smtClean="0"/>
              <a:t>you</a:t>
            </a:r>
            <a:r>
              <a:rPr lang="de-DE" sz="2400" dirty="0" smtClean="0"/>
              <a:t> </a:t>
            </a:r>
            <a:r>
              <a:rPr lang="de-DE" sz="2400" dirty="0" err="1" smtClean="0"/>
              <a:t>have</a:t>
            </a:r>
            <a:r>
              <a:rPr lang="de-DE" sz="2400" dirty="0" smtClean="0"/>
              <a:t> </a:t>
            </a:r>
            <a:r>
              <a:rPr lang="de-DE" sz="2400" dirty="0" err="1" smtClean="0"/>
              <a:t>to</a:t>
            </a:r>
            <a:r>
              <a:rPr lang="de-DE" sz="2400" dirty="0" smtClean="0"/>
              <a:t> </a:t>
            </a:r>
            <a:r>
              <a:rPr lang="de-DE" sz="2400" dirty="0" err="1" smtClean="0"/>
              <a:t>leave</a:t>
            </a:r>
            <a:r>
              <a:rPr lang="de-DE" sz="2400" dirty="0" smtClean="0"/>
              <a:t> </a:t>
            </a:r>
            <a:r>
              <a:rPr lang="de-DE" sz="2400" dirty="0" err="1" smtClean="0"/>
              <a:t>the</a:t>
            </a:r>
            <a:r>
              <a:rPr lang="de-DE" sz="2400" dirty="0" smtClean="0"/>
              <a:t> </a:t>
            </a:r>
            <a:r>
              <a:rPr lang="de-DE" sz="2400" dirty="0" err="1" smtClean="0"/>
              <a:t>door</a:t>
            </a:r>
            <a:r>
              <a:rPr lang="de-DE" sz="2400" dirty="0" smtClean="0"/>
              <a:t> </a:t>
            </a:r>
            <a:r>
              <a:rPr lang="de-DE" sz="2400" dirty="0" err="1" smtClean="0"/>
              <a:t>to</a:t>
            </a:r>
            <a:r>
              <a:rPr lang="de-DE" sz="2400" dirty="0" smtClean="0"/>
              <a:t> </a:t>
            </a:r>
            <a:r>
              <a:rPr lang="de-DE" sz="2400" dirty="0" err="1" smtClean="0"/>
              <a:t>the</a:t>
            </a:r>
            <a:r>
              <a:rPr lang="de-DE" sz="2400" dirty="0" smtClean="0"/>
              <a:t> </a:t>
            </a:r>
            <a:r>
              <a:rPr lang="de-DE" sz="2400" dirty="0" err="1" smtClean="0"/>
              <a:t>unknown</a:t>
            </a:r>
            <a:r>
              <a:rPr lang="de-DE" sz="2400" dirty="0" smtClean="0"/>
              <a:t> </a:t>
            </a:r>
            <a:r>
              <a:rPr lang="de-DE" sz="2400" dirty="0" err="1" smtClean="0"/>
              <a:t>ajar</a:t>
            </a:r>
            <a:r>
              <a:rPr lang="de-DE" sz="2400" dirty="0" smtClean="0"/>
              <a:t>. </a:t>
            </a:r>
            <a:r>
              <a:rPr lang="de-DE" sz="2400" dirty="0" err="1" smtClean="0"/>
              <a:t>You</a:t>
            </a:r>
            <a:r>
              <a:rPr lang="de-DE" sz="2400" dirty="0" smtClean="0"/>
              <a:t> </a:t>
            </a:r>
            <a:r>
              <a:rPr lang="de-DE" sz="2400" dirty="0" err="1" smtClean="0"/>
              <a:t>have</a:t>
            </a:r>
            <a:r>
              <a:rPr lang="de-DE" sz="2400" dirty="0" smtClean="0"/>
              <a:t> </a:t>
            </a:r>
            <a:r>
              <a:rPr lang="de-DE" sz="2400" dirty="0" err="1" smtClean="0"/>
              <a:t>to</a:t>
            </a:r>
            <a:r>
              <a:rPr lang="de-DE" sz="2400" dirty="0" smtClean="0"/>
              <a:t> </a:t>
            </a:r>
            <a:r>
              <a:rPr lang="de-DE" sz="2400" dirty="0" err="1" smtClean="0"/>
              <a:t>permit</a:t>
            </a:r>
            <a:r>
              <a:rPr lang="de-DE" sz="2400" dirty="0" smtClean="0"/>
              <a:t> </a:t>
            </a:r>
            <a:r>
              <a:rPr lang="de-DE" sz="2400" dirty="0" err="1" smtClean="0"/>
              <a:t>the</a:t>
            </a:r>
            <a:r>
              <a:rPr lang="de-DE" sz="2400" dirty="0" smtClean="0"/>
              <a:t> </a:t>
            </a:r>
            <a:r>
              <a:rPr lang="de-DE" sz="2400" dirty="0" err="1" smtClean="0"/>
              <a:t>possibility</a:t>
            </a:r>
            <a:r>
              <a:rPr lang="de-DE" sz="2400" dirty="0" smtClean="0"/>
              <a:t> </a:t>
            </a:r>
            <a:r>
              <a:rPr lang="de-DE" sz="2400" dirty="0" err="1" smtClean="0"/>
              <a:t>that</a:t>
            </a:r>
            <a:r>
              <a:rPr lang="de-DE" sz="2400" dirty="0" smtClean="0"/>
              <a:t> </a:t>
            </a:r>
            <a:r>
              <a:rPr lang="de-DE" sz="2400" dirty="0" err="1" smtClean="0"/>
              <a:t>you</a:t>
            </a:r>
            <a:r>
              <a:rPr lang="de-DE" sz="2400" dirty="0" smtClean="0"/>
              <a:t> do not </a:t>
            </a:r>
            <a:r>
              <a:rPr lang="de-DE" sz="2400" dirty="0" err="1" smtClean="0"/>
              <a:t>have</a:t>
            </a:r>
            <a:r>
              <a:rPr lang="de-DE" sz="2400" dirty="0" smtClean="0"/>
              <a:t> </a:t>
            </a:r>
            <a:r>
              <a:rPr lang="de-DE" sz="2400" dirty="0" err="1" smtClean="0"/>
              <a:t>it</a:t>
            </a:r>
            <a:r>
              <a:rPr lang="de-DE" sz="2400" dirty="0" smtClean="0"/>
              <a:t> </a:t>
            </a:r>
            <a:r>
              <a:rPr lang="de-DE" sz="2400" dirty="0" err="1" smtClean="0"/>
              <a:t>exactly</a:t>
            </a:r>
            <a:r>
              <a:rPr lang="de-DE" sz="2400" dirty="0" smtClean="0"/>
              <a:t> </a:t>
            </a:r>
            <a:r>
              <a:rPr lang="de-DE" sz="2400" dirty="0" err="1" smtClean="0"/>
              <a:t>right</a:t>
            </a:r>
            <a:r>
              <a:rPr lang="de-DE" sz="2400" dirty="0" smtClean="0"/>
              <a:t>. </a:t>
            </a:r>
            <a:r>
              <a:rPr lang="de-DE" sz="2400" dirty="0" err="1" smtClean="0"/>
              <a:t>Otherwise</a:t>
            </a:r>
            <a:r>
              <a:rPr lang="de-DE" sz="2400" dirty="0" smtClean="0"/>
              <a:t>, </a:t>
            </a:r>
            <a:r>
              <a:rPr lang="de-DE" sz="2400" dirty="0" err="1" smtClean="0"/>
              <a:t>if</a:t>
            </a:r>
            <a:r>
              <a:rPr lang="de-DE" sz="2400" dirty="0" smtClean="0"/>
              <a:t> </a:t>
            </a:r>
            <a:r>
              <a:rPr lang="de-DE" sz="2400" dirty="0" err="1" smtClean="0"/>
              <a:t>you</a:t>
            </a:r>
            <a:r>
              <a:rPr lang="de-DE" sz="2400" dirty="0" smtClean="0"/>
              <a:t> </a:t>
            </a:r>
            <a:r>
              <a:rPr lang="de-DE" sz="2400" dirty="0" err="1" smtClean="0"/>
              <a:t>have</a:t>
            </a:r>
            <a:r>
              <a:rPr lang="de-DE" sz="2400" dirty="0" smtClean="0"/>
              <a:t> </a:t>
            </a:r>
            <a:r>
              <a:rPr lang="de-DE" sz="2400" dirty="0" err="1" smtClean="0"/>
              <a:t>made</a:t>
            </a:r>
            <a:r>
              <a:rPr lang="de-DE" sz="2400" dirty="0" smtClean="0"/>
              <a:t> </a:t>
            </a:r>
            <a:r>
              <a:rPr lang="de-DE" sz="2400" dirty="0" err="1" smtClean="0"/>
              <a:t>up</a:t>
            </a:r>
            <a:r>
              <a:rPr lang="de-DE" sz="2400" dirty="0" smtClean="0"/>
              <a:t> </a:t>
            </a:r>
            <a:r>
              <a:rPr lang="de-DE" sz="2400" dirty="0" err="1" smtClean="0"/>
              <a:t>your</a:t>
            </a:r>
            <a:r>
              <a:rPr lang="de-DE" sz="2400" dirty="0" smtClean="0"/>
              <a:t> </a:t>
            </a:r>
            <a:r>
              <a:rPr lang="de-DE" sz="2400" dirty="0" err="1" smtClean="0"/>
              <a:t>mind</a:t>
            </a:r>
            <a:r>
              <a:rPr lang="de-DE" sz="2400" dirty="0" smtClean="0"/>
              <a:t> </a:t>
            </a:r>
            <a:r>
              <a:rPr lang="de-DE" sz="2400" dirty="0" err="1" smtClean="0"/>
              <a:t>already</a:t>
            </a:r>
            <a:r>
              <a:rPr lang="de-DE" sz="2400" dirty="0" smtClean="0"/>
              <a:t>, </a:t>
            </a:r>
            <a:r>
              <a:rPr lang="de-DE" sz="2400" dirty="0" err="1" smtClean="0"/>
              <a:t>you</a:t>
            </a:r>
            <a:r>
              <a:rPr lang="de-DE" sz="2400" dirty="0" smtClean="0"/>
              <a:t> </a:t>
            </a:r>
            <a:r>
              <a:rPr lang="de-DE" sz="2400" dirty="0" err="1" smtClean="0"/>
              <a:t>might</a:t>
            </a:r>
            <a:r>
              <a:rPr lang="de-DE" sz="2400" dirty="0" smtClean="0"/>
              <a:t> not </a:t>
            </a:r>
            <a:r>
              <a:rPr lang="de-DE" sz="2400" dirty="0" err="1" smtClean="0"/>
              <a:t>solve</a:t>
            </a:r>
            <a:r>
              <a:rPr lang="de-DE" sz="2400" dirty="0" smtClean="0"/>
              <a:t> it.</a:t>
            </a:r>
            <a:endParaRPr lang="de-DE" sz="2400" dirty="0"/>
          </a:p>
        </p:txBody>
      </p:sp>
      <p:sp>
        <p:nvSpPr>
          <p:cNvPr id="3" name="TextBox 3"/>
          <p:cNvSpPr txBox="1"/>
          <p:nvPr/>
        </p:nvSpPr>
        <p:spPr>
          <a:xfrm>
            <a:off x="2262196" y="517831"/>
            <a:ext cx="4559211" cy="461665"/>
          </a:xfrm>
          <a:prstGeom prst="rect">
            <a:avLst/>
          </a:prstGeom>
          <a:noFill/>
        </p:spPr>
        <p:txBody>
          <a:bodyPr wrap="none" rtlCol="0">
            <a:spAutoFit/>
          </a:bodyPr>
          <a:lstStyle/>
          <a:p>
            <a:pPr algn="ctr"/>
            <a:r>
              <a:rPr lang="en-US" sz="2400" b="1" dirty="0" smtClean="0"/>
              <a:t>Feynman on Scientific Uncertainty</a:t>
            </a:r>
            <a:endParaRPr lang="en-US" sz="2400" b="1" dirty="0"/>
          </a:p>
        </p:txBody>
      </p:sp>
    </p:spTree>
    <p:extLst>
      <p:ext uri="{BB962C8B-B14F-4D97-AF65-F5344CB8AC3E}">
        <p14:creationId xmlns:p14="http://schemas.microsoft.com/office/powerpoint/2010/main" val="26239841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ges from 20131010 presentation TTC.pdf"/>
          <p:cNvPicPr>
            <a:picLocks noChangeAspect="1"/>
          </p:cNvPicPr>
          <p:nvPr/>
        </p:nvPicPr>
        <p:blipFill rotWithShape="1">
          <a:blip r:embed="rId2">
            <a:extLst>
              <a:ext uri="{28A0092B-C50C-407E-A947-70E740481C1C}">
                <a14:useLocalDpi xmlns:a14="http://schemas.microsoft.com/office/drawing/2010/main" val="0"/>
              </a:ext>
            </a:extLst>
          </a:blip>
          <a:srcRect l="2290" t="10439" r="4664" b="5220"/>
          <a:stretch/>
        </p:blipFill>
        <p:spPr>
          <a:xfrm>
            <a:off x="0" y="355600"/>
            <a:ext cx="8925356" cy="6062133"/>
          </a:xfrm>
          <a:prstGeom prst="rect">
            <a:avLst/>
          </a:prstGeom>
        </p:spPr>
      </p:pic>
    </p:spTree>
    <p:extLst>
      <p:ext uri="{BB962C8B-B14F-4D97-AF65-F5344CB8AC3E}">
        <p14:creationId xmlns:p14="http://schemas.microsoft.com/office/powerpoint/2010/main" val="36518530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2534" y="1828801"/>
            <a:ext cx="8178800" cy="4708981"/>
          </a:xfrm>
          <a:prstGeom prst="rect">
            <a:avLst/>
          </a:prstGeom>
        </p:spPr>
        <p:txBody>
          <a:bodyPr wrap="square">
            <a:spAutoFit/>
          </a:bodyPr>
          <a:lstStyle/>
          <a:p>
            <a:pPr algn="just"/>
            <a:r>
              <a:rPr lang="en-US" sz="2000" dirty="0"/>
              <a:t>For a clear example of a decision under uncertainty, consider instead the decision of an explorer whether to enter a distant part of the jungle, previously </a:t>
            </a:r>
            <a:r>
              <a:rPr lang="en-US" sz="2000" dirty="0" err="1"/>
              <a:t>untrod</a:t>
            </a:r>
            <a:r>
              <a:rPr lang="en-US" sz="2000" dirty="0"/>
              <a:t> by human foot. There are tigers and poisonous snakes in the jungle, but no estimates better than guesses can be given of the probability of being attacked by them. Such attacks are known dangers with unknown probabilities. In addition, it is reasonable to expect that the jungle contains unknown species—perhaps insects and microorganisms—some of which may be dangerous. Not only the probabilities but the very nature and existence of these dangers is unknown. </a:t>
            </a:r>
          </a:p>
          <a:p>
            <a:endParaRPr lang="en-US" sz="2000" dirty="0"/>
          </a:p>
          <a:p>
            <a:pPr algn="just"/>
            <a:r>
              <a:rPr lang="en-US" sz="2000" dirty="0"/>
              <a:t>For good or bad, life is usually more like an expedition into an unknown jungle than a visit to the casino. [..] In other words, typical real-life situations are characterized by uncertainty that does not, primarily, come with exact probabilities</a:t>
            </a:r>
            <a:r>
              <a:rPr lang="en-US" sz="2000" dirty="0" smtClean="0"/>
              <a:t>. </a:t>
            </a:r>
            <a:br>
              <a:rPr lang="en-US" sz="2000" dirty="0" smtClean="0"/>
            </a:br>
            <a:r>
              <a:rPr lang="en-US" sz="2000" dirty="0" smtClean="0"/>
              <a:t>															(p. 426)</a:t>
            </a:r>
            <a:endParaRPr lang="en-US" sz="2000" dirty="0"/>
          </a:p>
        </p:txBody>
      </p:sp>
      <p:sp>
        <p:nvSpPr>
          <p:cNvPr id="5" name="TextBox 4"/>
          <p:cNvSpPr txBox="1"/>
          <p:nvPr/>
        </p:nvSpPr>
        <p:spPr>
          <a:xfrm>
            <a:off x="186267" y="335803"/>
            <a:ext cx="8686800" cy="923330"/>
          </a:xfrm>
          <a:prstGeom prst="rect">
            <a:avLst/>
          </a:prstGeom>
          <a:noFill/>
        </p:spPr>
        <p:txBody>
          <a:bodyPr wrap="square" rtlCol="0">
            <a:spAutoFit/>
          </a:bodyPr>
          <a:lstStyle/>
          <a:p>
            <a:r>
              <a:rPr lang="en-US" dirty="0"/>
              <a:t>Sven </a:t>
            </a:r>
            <a:r>
              <a:rPr lang="en-US" dirty="0" err="1"/>
              <a:t>Ove</a:t>
            </a:r>
            <a:r>
              <a:rPr lang="en-US" dirty="0"/>
              <a:t> Hansson</a:t>
            </a:r>
          </a:p>
          <a:p>
            <a:r>
              <a:rPr lang="en-US" b="1" dirty="0" smtClean="0"/>
              <a:t>From </a:t>
            </a:r>
            <a:r>
              <a:rPr lang="en-US" b="1" dirty="0"/>
              <a:t>the casino to the </a:t>
            </a:r>
            <a:r>
              <a:rPr lang="en-US" b="1" dirty="0" smtClean="0"/>
              <a:t>jungle: Dealing </a:t>
            </a:r>
            <a:r>
              <a:rPr lang="en-US" b="1" dirty="0"/>
              <a:t>with uncertainty in technological risk </a:t>
            </a:r>
            <a:r>
              <a:rPr lang="en-US" b="1" dirty="0" smtClean="0"/>
              <a:t>management</a:t>
            </a:r>
          </a:p>
          <a:p>
            <a:r>
              <a:rPr lang="en-US" i="1" dirty="0" err="1"/>
              <a:t>Synthese</a:t>
            </a:r>
            <a:r>
              <a:rPr lang="en-US" dirty="0"/>
              <a:t> (2009) 168:423–432</a:t>
            </a:r>
            <a:endParaRPr lang="en-US" b="1" dirty="0"/>
          </a:p>
        </p:txBody>
      </p:sp>
    </p:spTree>
    <p:extLst>
      <p:ext uri="{BB962C8B-B14F-4D97-AF65-F5344CB8AC3E}">
        <p14:creationId xmlns:p14="http://schemas.microsoft.com/office/powerpoint/2010/main" val="25853014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138380"/>
            <a:ext cx="8974666" cy="1143000"/>
          </a:xfrm>
        </p:spPr>
        <p:txBody>
          <a:bodyPr>
            <a:normAutofit fontScale="90000"/>
          </a:bodyPr>
          <a:lstStyle/>
          <a:p>
            <a:r>
              <a:rPr lang="en-US" sz="3600" dirty="0" smtClean="0"/>
              <a:t>Friedman on Realism and Predictability in Economics</a:t>
            </a:r>
            <a:endParaRPr lang="en-US" sz="3600" dirty="0"/>
          </a:p>
        </p:txBody>
      </p:sp>
      <p:sp>
        <p:nvSpPr>
          <p:cNvPr id="8" name="Rectangle 7"/>
          <p:cNvSpPr/>
          <p:nvPr/>
        </p:nvSpPr>
        <p:spPr>
          <a:xfrm>
            <a:off x="148165" y="891142"/>
            <a:ext cx="6038850" cy="3785652"/>
          </a:xfrm>
          <a:prstGeom prst="rect">
            <a:avLst/>
          </a:prstGeom>
        </p:spPr>
        <p:txBody>
          <a:bodyPr wrap="square" anchor="t" anchorCtr="0">
            <a:spAutoFit/>
          </a:bodyPr>
          <a:lstStyle/>
          <a:p>
            <a:pPr algn="just"/>
            <a:r>
              <a:rPr lang="en-US" sz="2000" dirty="0"/>
              <a:t>Truly important and significant hypotheses will be found to have "assumptions" that are wildly inaccurate descriptive representations of reality, and, in general, the more significant the theory, the more unrealistic the assumptions (in this sense)</a:t>
            </a:r>
            <a:r>
              <a:rPr lang="en-US" sz="2000" dirty="0" smtClean="0"/>
              <a:t>. </a:t>
            </a:r>
            <a:r>
              <a:rPr lang="en-US" sz="2000" dirty="0"/>
              <a:t>The reason is simple. A hypothesis is important if it "explains" much by little, that is, if it abstracts the common and crucial elements from the mass of complex and detailed circumstances surrounding the phenomena to be explained and permits valid predictions on the basis of them alone. To be important, therefore, a hypothesis must be descriptively false in its </a:t>
            </a:r>
            <a:r>
              <a:rPr lang="en-US" sz="2000" dirty="0" smtClean="0"/>
              <a:t>assumptions.</a:t>
            </a:r>
            <a:endParaRPr lang="en-US" sz="2000" dirty="0"/>
          </a:p>
        </p:txBody>
      </p:sp>
      <p:pic>
        <p:nvPicPr>
          <p:cNvPr id="10" name="Picture 9"/>
          <p:cNvPicPr>
            <a:picLocks noChangeAspect="1"/>
          </p:cNvPicPr>
          <p:nvPr/>
        </p:nvPicPr>
        <p:blipFill>
          <a:blip r:embed="rId3"/>
          <a:stretch>
            <a:fillRect/>
          </a:stretch>
        </p:blipFill>
        <p:spPr>
          <a:xfrm>
            <a:off x="6322481" y="1004620"/>
            <a:ext cx="2516718" cy="3252900"/>
          </a:xfrm>
          <a:prstGeom prst="rect">
            <a:avLst/>
          </a:prstGeom>
        </p:spPr>
      </p:pic>
      <p:sp>
        <p:nvSpPr>
          <p:cNvPr id="13" name="Rectangle 12"/>
          <p:cNvSpPr/>
          <p:nvPr/>
        </p:nvSpPr>
        <p:spPr>
          <a:xfrm>
            <a:off x="148165" y="4676794"/>
            <a:ext cx="8534401" cy="2246769"/>
          </a:xfrm>
          <a:prstGeom prst="rect">
            <a:avLst/>
          </a:prstGeom>
        </p:spPr>
        <p:txBody>
          <a:bodyPr wrap="square">
            <a:spAutoFit/>
          </a:bodyPr>
          <a:lstStyle/>
          <a:p>
            <a:pPr algn="just"/>
            <a:r>
              <a:rPr lang="en-US" sz="2000" dirty="0" smtClean="0"/>
              <a:t>[T]he </a:t>
            </a:r>
            <a:r>
              <a:rPr lang="en-US" sz="2000" dirty="0"/>
              <a:t>relevant question to ask about the "assumptions" of a theory is not whether they are descriptively "realistic," for they never are, but whether they are sufficiently good approximations for the purpose in hand. And this question can be answered only by seeing whether the theory works, which means whether it yields sufficiently accurate predictions. The two supposedly independent tests thus reduce to one </a:t>
            </a:r>
            <a:r>
              <a:rPr lang="en-US" sz="2000" dirty="0" smtClean="0"/>
              <a:t>test.</a:t>
            </a:r>
          </a:p>
          <a:p>
            <a:pPr algn="r"/>
            <a:r>
              <a:rPr lang="en-US" sz="2000" i="1" dirty="0" smtClean="0"/>
              <a:t>The </a:t>
            </a:r>
            <a:r>
              <a:rPr lang="en-US" sz="2000" i="1" dirty="0"/>
              <a:t>Methodology of Positive </a:t>
            </a:r>
            <a:r>
              <a:rPr lang="en-US" sz="2000" i="1" dirty="0" smtClean="0"/>
              <a:t>Economics</a:t>
            </a:r>
            <a:r>
              <a:rPr lang="en-US" sz="2000" dirty="0" smtClean="0"/>
              <a:t> (1953)</a:t>
            </a:r>
            <a:endParaRPr lang="en-US" sz="2000" i="1" dirty="0"/>
          </a:p>
        </p:txBody>
      </p:sp>
    </p:spTree>
    <p:extLst>
      <p:ext uri="{BB962C8B-B14F-4D97-AF65-F5344CB8AC3E}">
        <p14:creationId xmlns:p14="http://schemas.microsoft.com/office/powerpoint/2010/main" val="29023892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4645" y="313263"/>
            <a:ext cx="8391488"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err="1" smtClean="0"/>
              <a:t>Taleb’s</a:t>
            </a:r>
            <a:r>
              <a:rPr lang="en-US" sz="3600" dirty="0" smtClean="0"/>
              <a:t> name dropping</a:t>
            </a:r>
            <a:br>
              <a:rPr lang="en-US" sz="3600" dirty="0" smtClean="0"/>
            </a:br>
            <a:r>
              <a:rPr lang="en-US" sz="3600" dirty="0" smtClean="0"/>
              <a:t>(and that’s only Ch</a:t>
            </a:r>
            <a:r>
              <a:rPr lang="en-US" sz="3600" dirty="0" smtClean="0"/>
              <a:t>. </a:t>
            </a:r>
            <a:r>
              <a:rPr lang="en-US" sz="3600" dirty="0" smtClean="0"/>
              <a:t>11)</a:t>
            </a:r>
            <a:endParaRPr lang="en-US" sz="3600" dirty="0"/>
          </a:p>
        </p:txBody>
      </p:sp>
      <p:sp>
        <p:nvSpPr>
          <p:cNvPr id="5" name="TextBox 4"/>
          <p:cNvSpPr txBox="1"/>
          <p:nvPr/>
        </p:nvSpPr>
        <p:spPr>
          <a:xfrm>
            <a:off x="464645" y="1947330"/>
            <a:ext cx="3034493" cy="4154983"/>
          </a:xfrm>
          <a:prstGeom prst="rect">
            <a:avLst/>
          </a:prstGeom>
          <a:noFill/>
        </p:spPr>
        <p:txBody>
          <a:bodyPr wrap="square" rtlCol="0">
            <a:spAutoFit/>
          </a:bodyPr>
          <a:lstStyle/>
          <a:p>
            <a:r>
              <a:rPr lang="en-US" sz="2400" dirty="0" smtClean="0"/>
              <a:t>Popper</a:t>
            </a:r>
          </a:p>
          <a:p>
            <a:r>
              <a:rPr lang="en-US" sz="2400" dirty="0" smtClean="0"/>
              <a:t>Hayek</a:t>
            </a:r>
          </a:p>
          <a:p>
            <a:r>
              <a:rPr lang="en-US" sz="2400" dirty="0" err="1" smtClean="0"/>
              <a:t>Poincaré</a:t>
            </a:r>
            <a:endParaRPr lang="en-US" sz="2400" dirty="0" smtClean="0"/>
          </a:p>
          <a:p>
            <a:r>
              <a:rPr lang="en-US" sz="2400" dirty="0" smtClean="0"/>
              <a:t>Samuelson</a:t>
            </a:r>
          </a:p>
          <a:p>
            <a:r>
              <a:rPr lang="en-US" sz="2400" dirty="0" smtClean="0"/>
              <a:t>Walpole</a:t>
            </a:r>
          </a:p>
          <a:p>
            <a:r>
              <a:rPr lang="en-US" sz="2400" dirty="0" smtClean="0"/>
              <a:t>Bacon</a:t>
            </a:r>
          </a:p>
          <a:p>
            <a:r>
              <a:rPr lang="en-US" sz="2400" dirty="0" smtClean="0"/>
              <a:t>Gamow</a:t>
            </a:r>
          </a:p>
          <a:p>
            <a:r>
              <a:rPr lang="en-US" sz="2400" dirty="0" smtClean="0"/>
              <a:t>Bethe</a:t>
            </a:r>
          </a:p>
          <a:p>
            <a:r>
              <a:rPr lang="en-US" sz="2400" dirty="0" err="1" smtClean="0"/>
              <a:t>Glaucias</a:t>
            </a:r>
            <a:r>
              <a:rPr lang="en-US" sz="2400" dirty="0" smtClean="0"/>
              <a:t> of Tarentum</a:t>
            </a:r>
          </a:p>
          <a:p>
            <a:r>
              <a:rPr lang="en-US" sz="2400" dirty="0" smtClean="0"/>
              <a:t>Pasteur</a:t>
            </a:r>
          </a:p>
          <a:p>
            <a:r>
              <a:rPr lang="en-US" sz="2400" dirty="0" smtClean="0"/>
              <a:t>Koestler</a:t>
            </a:r>
          </a:p>
        </p:txBody>
      </p:sp>
      <p:sp>
        <p:nvSpPr>
          <p:cNvPr id="6" name="TextBox 5"/>
          <p:cNvSpPr txBox="1"/>
          <p:nvPr/>
        </p:nvSpPr>
        <p:spPr>
          <a:xfrm>
            <a:off x="3499138" y="1947330"/>
            <a:ext cx="3017022" cy="4154983"/>
          </a:xfrm>
          <a:prstGeom prst="rect">
            <a:avLst/>
          </a:prstGeom>
          <a:noFill/>
        </p:spPr>
        <p:txBody>
          <a:bodyPr wrap="none" rtlCol="0">
            <a:spAutoFit/>
          </a:bodyPr>
          <a:lstStyle/>
          <a:p>
            <a:r>
              <a:rPr lang="en-US" sz="2400" dirty="0" smtClean="0"/>
              <a:t>Plato</a:t>
            </a:r>
          </a:p>
          <a:p>
            <a:r>
              <a:rPr lang="en-US" sz="2400" dirty="0" err="1" smtClean="0"/>
              <a:t>Semmelweis</a:t>
            </a:r>
            <a:endParaRPr lang="en-US" sz="2400" dirty="0" smtClean="0"/>
          </a:p>
          <a:p>
            <a:r>
              <a:rPr lang="en-US" sz="2400" dirty="0" smtClean="0"/>
              <a:t>Buffet</a:t>
            </a:r>
          </a:p>
          <a:p>
            <a:r>
              <a:rPr lang="en-US" sz="2400" dirty="0" smtClean="0"/>
              <a:t>Keynes</a:t>
            </a:r>
          </a:p>
          <a:p>
            <a:r>
              <a:rPr lang="en-US" sz="2400" dirty="0" smtClean="0"/>
              <a:t>Mandelbrot</a:t>
            </a:r>
          </a:p>
          <a:p>
            <a:r>
              <a:rPr lang="en-US" sz="2400" dirty="0" smtClean="0"/>
              <a:t>Goodman</a:t>
            </a:r>
          </a:p>
          <a:p>
            <a:r>
              <a:rPr lang="en-US" sz="2400" dirty="0" smtClean="0"/>
              <a:t>Dennett</a:t>
            </a:r>
          </a:p>
          <a:p>
            <a:r>
              <a:rPr lang="en-US" sz="2400" dirty="0" err="1" smtClean="0"/>
              <a:t>Philnus</a:t>
            </a:r>
            <a:r>
              <a:rPr lang="en-US" sz="2400" dirty="0" smtClean="0"/>
              <a:t> of Cos</a:t>
            </a:r>
          </a:p>
          <a:p>
            <a:r>
              <a:rPr lang="en-US" sz="2400" dirty="0" err="1" smtClean="0"/>
              <a:t>Serapion</a:t>
            </a:r>
            <a:r>
              <a:rPr lang="en-US" sz="2400" dirty="0" smtClean="0"/>
              <a:t> of Alexandria</a:t>
            </a:r>
          </a:p>
          <a:p>
            <a:r>
              <a:rPr lang="en-US" sz="2400" dirty="0"/>
              <a:t>Darwin</a:t>
            </a:r>
          </a:p>
          <a:p>
            <a:r>
              <a:rPr lang="en-US" sz="2400" dirty="0"/>
              <a:t>Du Bois-</a:t>
            </a:r>
            <a:r>
              <a:rPr lang="en-US" sz="2400" dirty="0" err="1" smtClean="0"/>
              <a:t>Reymond</a:t>
            </a:r>
            <a:r>
              <a:rPr lang="en-US" sz="2400" dirty="0" smtClean="0"/>
              <a:t> </a:t>
            </a:r>
          </a:p>
        </p:txBody>
      </p:sp>
      <p:sp>
        <p:nvSpPr>
          <p:cNvPr id="7" name="Rectangle 6"/>
          <p:cNvSpPr/>
          <p:nvPr/>
        </p:nvSpPr>
        <p:spPr>
          <a:xfrm>
            <a:off x="6816489" y="1947330"/>
            <a:ext cx="4417954" cy="3046988"/>
          </a:xfrm>
          <a:prstGeom prst="rect">
            <a:avLst/>
          </a:prstGeom>
        </p:spPr>
        <p:txBody>
          <a:bodyPr wrap="square">
            <a:spAutoFit/>
          </a:bodyPr>
          <a:lstStyle/>
          <a:p>
            <a:r>
              <a:rPr lang="en-US" sz="2400" dirty="0"/>
              <a:t>Fleming</a:t>
            </a:r>
          </a:p>
          <a:p>
            <a:r>
              <a:rPr lang="en-US" sz="2400" dirty="0"/>
              <a:t>Marx</a:t>
            </a:r>
          </a:p>
          <a:p>
            <a:r>
              <a:rPr lang="en-US" sz="2400" dirty="0"/>
              <a:t>Watson</a:t>
            </a:r>
          </a:p>
          <a:p>
            <a:r>
              <a:rPr lang="en-US" sz="2400" dirty="0" smtClean="0"/>
              <a:t>Galileo</a:t>
            </a:r>
          </a:p>
          <a:p>
            <a:r>
              <a:rPr lang="en-US" sz="2400" dirty="0"/>
              <a:t>Hilbert</a:t>
            </a:r>
          </a:p>
          <a:p>
            <a:r>
              <a:rPr lang="en-US" sz="2400" dirty="0"/>
              <a:t>Einstein</a:t>
            </a:r>
          </a:p>
          <a:p>
            <a:r>
              <a:rPr lang="en-US" sz="2400" dirty="0" smtClean="0"/>
              <a:t>Whitehead</a:t>
            </a:r>
          </a:p>
          <a:p>
            <a:r>
              <a:rPr lang="is-IS" sz="2400" dirty="0" smtClean="0"/>
              <a:t>…</a:t>
            </a:r>
            <a:endParaRPr lang="en-US" sz="2400" dirty="0"/>
          </a:p>
        </p:txBody>
      </p:sp>
    </p:spTree>
    <p:extLst>
      <p:ext uri="{BB962C8B-B14F-4D97-AF65-F5344CB8AC3E}">
        <p14:creationId xmlns:p14="http://schemas.microsoft.com/office/powerpoint/2010/main" val="9205857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4446" y="148169"/>
            <a:ext cx="8370087" cy="1143000"/>
          </a:xfrm>
        </p:spPr>
        <p:txBody>
          <a:bodyPr/>
          <a:lstStyle/>
          <a:p>
            <a:r>
              <a:rPr lang="en-US" dirty="0" smtClean="0"/>
              <a:t>Kant’s Critical Philosophy</a:t>
            </a:r>
            <a:endParaRPr lang="en-US" dirty="0"/>
          </a:p>
        </p:txBody>
      </p:sp>
      <p:pic>
        <p:nvPicPr>
          <p:cNvPr id="5" name="Bild 4"/>
          <p:cNvPicPr>
            <a:picLocks noChangeAspect="1"/>
          </p:cNvPicPr>
          <p:nvPr/>
        </p:nvPicPr>
        <p:blipFill>
          <a:blip r:embed="rId2"/>
          <a:stretch>
            <a:fillRect/>
          </a:stretch>
        </p:blipFill>
        <p:spPr>
          <a:xfrm>
            <a:off x="4570399" y="1364800"/>
            <a:ext cx="2524667" cy="1893500"/>
          </a:xfrm>
          <a:prstGeom prst="rect">
            <a:avLst/>
          </a:prstGeom>
        </p:spPr>
      </p:pic>
      <p:pic>
        <p:nvPicPr>
          <p:cNvPr id="6" name="Bild 5"/>
          <p:cNvPicPr>
            <a:picLocks noChangeAspect="1"/>
          </p:cNvPicPr>
          <p:nvPr/>
        </p:nvPicPr>
        <p:blipFill>
          <a:blip r:embed="rId3"/>
          <a:stretch>
            <a:fillRect/>
          </a:stretch>
        </p:blipFill>
        <p:spPr>
          <a:xfrm>
            <a:off x="265912" y="1413095"/>
            <a:ext cx="3036087" cy="4747337"/>
          </a:xfrm>
          <a:prstGeom prst="rect">
            <a:avLst/>
          </a:prstGeom>
        </p:spPr>
      </p:pic>
      <p:sp>
        <p:nvSpPr>
          <p:cNvPr id="8" name="Textfeld 7"/>
          <p:cNvSpPr txBox="1"/>
          <p:nvPr/>
        </p:nvSpPr>
        <p:spPr>
          <a:xfrm>
            <a:off x="3183466" y="3258300"/>
            <a:ext cx="5571067" cy="3402983"/>
          </a:xfrm>
          <a:prstGeom prst="rect">
            <a:avLst/>
          </a:prstGeom>
          <a:noFill/>
        </p:spPr>
        <p:txBody>
          <a:bodyPr wrap="square" rtlCol="0">
            <a:spAutoFit/>
          </a:bodyPr>
          <a:lstStyle/>
          <a:p>
            <a:pPr marL="342900" indent="-342900">
              <a:lnSpc>
                <a:spcPct val="110000"/>
              </a:lnSpc>
              <a:buFont typeface="Arial"/>
              <a:buChar char="•"/>
            </a:pPr>
            <a:r>
              <a:rPr lang="en-US" sz="2800" dirty="0" smtClean="0"/>
              <a:t>Critical philosophy does not necessarily criticize anything.</a:t>
            </a:r>
          </a:p>
          <a:p>
            <a:pPr marL="342900" indent="-342900">
              <a:lnSpc>
                <a:spcPct val="110000"/>
              </a:lnSpc>
              <a:buFont typeface="Arial"/>
              <a:buChar char="•"/>
            </a:pPr>
            <a:r>
              <a:rPr lang="en-US" sz="2800" dirty="0" smtClean="0"/>
              <a:t>The aim of critical philosophy is to investigate the limits of human knowledge.</a:t>
            </a:r>
          </a:p>
          <a:p>
            <a:pPr marL="342900" indent="-342900">
              <a:lnSpc>
                <a:spcPct val="110000"/>
              </a:lnSpc>
              <a:buFont typeface="Arial"/>
              <a:buChar char="•"/>
            </a:pPr>
            <a:r>
              <a:rPr lang="en-US" sz="2800" dirty="0" smtClean="0"/>
              <a:t>It analyzes the causes and sources of these limits.</a:t>
            </a:r>
            <a:endParaRPr lang="en-US" sz="2800" dirty="0"/>
          </a:p>
        </p:txBody>
      </p:sp>
    </p:spTree>
    <p:extLst>
      <p:ext uri="{BB962C8B-B14F-4D97-AF65-F5344CB8AC3E}">
        <p14:creationId xmlns:p14="http://schemas.microsoft.com/office/powerpoint/2010/main" val="34165645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645" y="0"/>
            <a:ext cx="8229600" cy="1143000"/>
          </a:xfrm>
        </p:spPr>
        <p:txBody>
          <a:bodyPr>
            <a:normAutofit/>
          </a:bodyPr>
          <a:lstStyle/>
          <a:p>
            <a:r>
              <a:rPr lang="en-US" sz="3600" dirty="0" smtClean="0"/>
              <a:t>An example for chaos: The logistic map</a:t>
            </a:r>
            <a:endParaRPr lang="en-US" sz="3600" dirty="0"/>
          </a:p>
        </p:txBody>
      </p:sp>
      <p:pic>
        <p:nvPicPr>
          <p:cNvPr id="5" name="Picture 4"/>
          <p:cNvPicPr>
            <a:picLocks noChangeAspect="1"/>
          </p:cNvPicPr>
          <p:nvPr/>
        </p:nvPicPr>
        <p:blipFill>
          <a:blip r:embed="rId4"/>
          <a:stretch>
            <a:fillRect/>
          </a:stretch>
        </p:blipFill>
        <p:spPr>
          <a:xfrm>
            <a:off x="-1" y="2157942"/>
            <a:ext cx="5332995" cy="4378324"/>
          </a:xfrm>
          <a:prstGeom prst="rect">
            <a:avLst/>
          </a:prstGeom>
        </p:spPr>
      </p:pic>
      <p:graphicFrame>
        <p:nvGraphicFramePr>
          <p:cNvPr id="7" name="Object 6"/>
          <p:cNvGraphicFramePr>
            <a:graphicFrameLocks/>
          </p:cNvGraphicFramePr>
          <p:nvPr>
            <p:extLst>
              <p:ext uri="{D42A27DB-BD31-4B8C-83A1-F6EECF244321}">
                <p14:modId xmlns:p14="http://schemas.microsoft.com/office/powerpoint/2010/main" val="3114262484"/>
              </p:ext>
            </p:extLst>
          </p:nvPr>
        </p:nvGraphicFramePr>
        <p:xfrm>
          <a:off x="1543423" y="1222905"/>
          <a:ext cx="2757644" cy="618067"/>
        </p:xfrm>
        <a:graphic>
          <a:graphicData uri="http://schemas.openxmlformats.org/presentationml/2006/ole">
            <mc:AlternateContent xmlns:mc="http://schemas.openxmlformats.org/markup-compatibility/2006">
              <mc:Choice xmlns:v="urn:schemas-microsoft-com:vml" Requires="v">
                <p:oleObj spid="_x0000_s3088" name="Equation" r:id="rId5" imgW="965200" imgH="215900" progId="Equation.3">
                  <p:embed/>
                </p:oleObj>
              </mc:Choice>
              <mc:Fallback>
                <p:oleObj name="Equation" r:id="rId5" imgW="965200" imgH="215900" progId="Equation.3">
                  <p:embed/>
                  <p:pic>
                    <p:nvPicPr>
                      <p:cNvPr id="0" name=""/>
                      <p:cNvPicPr/>
                      <p:nvPr/>
                    </p:nvPicPr>
                    <p:blipFill>
                      <a:blip r:embed="rId6"/>
                      <a:stretch>
                        <a:fillRect/>
                      </a:stretch>
                    </p:blipFill>
                    <p:spPr>
                      <a:xfrm>
                        <a:off x="1543423" y="1222905"/>
                        <a:ext cx="2757644" cy="618067"/>
                      </a:xfrm>
                      <a:prstGeom prst="rect">
                        <a:avLst/>
                      </a:prstGeom>
                    </p:spPr>
                  </p:pic>
                </p:oleObj>
              </mc:Fallback>
            </mc:AlternateContent>
          </a:graphicData>
        </a:graphic>
      </p:graphicFrame>
      <p:pic>
        <p:nvPicPr>
          <p:cNvPr id="8" name="Picture 7"/>
          <p:cNvPicPr>
            <a:picLocks noChangeAspect="1"/>
          </p:cNvPicPr>
          <p:nvPr/>
        </p:nvPicPr>
        <p:blipFill>
          <a:blip r:embed="rId7"/>
          <a:stretch>
            <a:fillRect/>
          </a:stretch>
        </p:blipFill>
        <p:spPr>
          <a:xfrm>
            <a:off x="5556962" y="1417638"/>
            <a:ext cx="2805276" cy="2600324"/>
          </a:xfrm>
          <a:prstGeom prst="rect">
            <a:avLst/>
          </a:prstGeom>
        </p:spPr>
      </p:pic>
      <p:pic>
        <p:nvPicPr>
          <p:cNvPr id="9" name="Picture 8"/>
          <p:cNvPicPr>
            <a:picLocks noChangeAspect="1"/>
          </p:cNvPicPr>
          <p:nvPr/>
        </p:nvPicPr>
        <p:blipFill rotWithShape="1">
          <a:blip r:embed="rId8"/>
          <a:srcRect l="52407" t="11100"/>
          <a:stretch/>
        </p:blipFill>
        <p:spPr>
          <a:xfrm>
            <a:off x="5703415" y="4148666"/>
            <a:ext cx="2512369" cy="2387600"/>
          </a:xfrm>
          <a:prstGeom prst="rect">
            <a:avLst/>
          </a:prstGeom>
        </p:spPr>
      </p:pic>
      <p:sp>
        <p:nvSpPr>
          <p:cNvPr id="10" name="TextBox 9"/>
          <p:cNvSpPr txBox="1"/>
          <p:nvPr/>
        </p:nvSpPr>
        <p:spPr>
          <a:xfrm>
            <a:off x="6959600" y="6488668"/>
            <a:ext cx="2184400" cy="369332"/>
          </a:xfrm>
          <a:prstGeom prst="rect">
            <a:avLst/>
          </a:prstGeom>
          <a:noFill/>
        </p:spPr>
        <p:txBody>
          <a:bodyPr wrap="square" rtlCol="0">
            <a:spAutoFit/>
          </a:bodyPr>
          <a:lstStyle/>
          <a:p>
            <a:r>
              <a:rPr lang="en-US" dirty="0"/>
              <a:t>c</a:t>
            </a:r>
            <a:r>
              <a:rPr lang="en-US" dirty="0" smtClean="0"/>
              <a:t>f. Smith 2007</a:t>
            </a:r>
            <a:endParaRPr lang="en-US" dirty="0"/>
          </a:p>
        </p:txBody>
      </p:sp>
    </p:spTree>
    <p:extLst>
      <p:ext uri="{BB962C8B-B14F-4D97-AF65-F5344CB8AC3E}">
        <p14:creationId xmlns:p14="http://schemas.microsoft.com/office/powerpoint/2010/main" val="107312337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6267" y="0"/>
            <a:ext cx="4158763" cy="5571067"/>
          </a:xfrm>
          <a:prstGeom prst="rect">
            <a:avLst/>
          </a:prstGeom>
        </p:spPr>
      </p:pic>
      <p:pic>
        <p:nvPicPr>
          <p:cNvPr id="5" name="Picture 4"/>
          <p:cNvPicPr>
            <a:picLocks noChangeAspect="1"/>
          </p:cNvPicPr>
          <p:nvPr/>
        </p:nvPicPr>
        <p:blipFill>
          <a:blip r:embed="rId3"/>
          <a:stretch>
            <a:fillRect/>
          </a:stretch>
        </p:blipFill>
        <p:spPr>
          <a:xfrm>
            <a:off x="4591634" y="0"/>
            <a:ext cx="4243102" cy="5808135"/>
          </a:xfrm>
          <a:prstGeom prst="rect">
            <a:avLst/>
          </a:prstGeom>
        </p:spPr>
      </p:pic>
      <p:sp>
        <p:nvSpPr>
          <p:cNvPr id="6" name="Rectangle 5"/>
          <p:cNvSpPr/>
          <p:nvPr/>
        </p:nvSpPr>
        <p:spPr>
          <a:xfrm>
            <a:off x="324434" y="5808135"/>
            <a:ext cx="8534400" cy="954107"/>
          </a:xfrm>
          <a:prstGeom prst="rect">
            <a:avLst/>
          </a:prstGeom>
        </p:spPr>
        <p:txBody>
          <a:bodyPr wrap="square">
            <a:spAutoFit/>
          </a:bodyPr>
          <a:lstStyle/>
          <a:p>
            <a:pPr algn="just"/>
            <a:r>
              <a:rPr lang="en-US" sz="1400" dirty="0"/>
              <a:t>Each frame shows the evolution of 512 points, initially spread </a:t>
            </a:r>
            <a:r>
              <a:rPr lang="en-US" sz="1400" dirty="0" smtClean="0"/>
              <a:t>at random </a:t>
            </a:r>
            <a:r>
              <a:rPr lang="en-US" sz="1400" dirty="0"/>
              <a:t>between zero and one, as they move forward under the </a:t>
            </a:r>
            <a:r>
              <a:rPr lang="en-US" sz="1400" dirty="0" smtClean="0"/>
              <a:t>Logistic Map</a:t>
            </a:r>
            <a:r>
              <a:rPr lang="en-US" sz="1400" dirty="0"/>
              <a:t>. Each panel shows one of four different values of α, showing </a:t>
            </a:r>
            <a:r>
              <a:rPr lang="en-US" sz="1400" dirty="0" smtClean="0"/>
              <a:t>the collapse </a:t>
            </a:r>
            <a:r>
              <a:rPr lang="en-US" sz="1400" dirty="0"/>
              <a:t>towards (a) a fixed point, (b) a period two loop, (c) a period </a:t>
            </a:r>
            <a:r>
              <a:rPr lang="en-US" sz="1400" dirty="0" smtClean="0"/>
              <a:t>four loop</a:t>
            </a:r>
            <a:r>
              <a:rPr lang="en-US" sz="1400" dirty="0"/>
              <a:t>, and (d) chaos. The solid line starting at time 32 shows </a:t>
            </a:r>
            <a:r>
              <a:rPr lang="en-US" sz="1400" dirty="0" smtClean="0"/>
              <a:t>the trajectory </a:t>
            </a:r>
            <a:r>
              <a:rPr lang="en-US" sz="1400" dirty="0"/>
              <a:t>of one point, in order to make the path on each </a:t>
            </a:r>
            <a:r>
              <a:rPr lang="en-US" sz="1400" dirty="0" smtClean="0"/>
              <a:t>attractor visible. (cf. Smith 2007, p. 48)</a:t>
            </a:r>
            <a:endParaRPr lang="en-US" sz="1400" dirty="0"/>
          </a:p>
        </p:txBody>
      </p:sp>
    </p:spTree>
    <p:extLst>
      <p:ext uri="{BB962C8B-B14F-4D97-AF65-F5344CB8AC3E}">
        <p14:creationId xmlns:p14="http://schemas.microsoft.com/office/powerpoint/2010/main" val="349202329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4645" y="0"/>
            <a:ext cx="8229600" cy="1143000"/>
          </a:xfrm>
        </p:spPr>
        <p:txBody>
          <a:bodyPr>
            <a:normAutofit/>
          </a:bodyPr>
          <a:lstStyle/>
          <a:p>
            <a:r>
              <a:rPr lang="en-US" sz="3600" dirty="0" smtClean="0"/>
              <a:t>Chaos and Predictability</a:t>
            </a:r>
            <a:endParaRPr lang="en-US" sz="3600" dirty="0"/>
          </a:p>
        </p:txBody>
      </p:sp>
      <p:pic>
        <p:nvPicPr>
          <p:cNvPr id="5" name="Picture 4"/>
          <p:cNvPicPr>
            <a:picLocks noChangeAspect="1"/>
          </p:cNvPicPr>
          <p:nvPr/>
        </p:nvPicPr>
        <p:blipFill>
          <a:blip r:embed="rId2"/>
          <a:stretch>
            <a:fillRect/>
          </a:stretch>
        </p:blipFill>
        <p:spPr>
          <a:xfrm>
            <a:off x="0" y="1215803"/>
            <a:ext cx="9144000" cy="5642197"/>
          </a:xfrm>
          <a:prstGeom prst="rect">
            <a:avLst/>
          </a:prstGeom>
        </p:spPr>
      </p:pic>
    </p:spTree>
    <p:extLst>
      <p:ext uri="{BB962C8B-B14F-4D97-AF65-F5344CB8AC3E}">
        <p14:creationId xmlns:p14="http://schemas.microsoft.com/office/powerpoint/2010/main" val="128163517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8667"/>
            <a:ext cx="9144000" cy="6400800"/>
          </a:xfrm>
          <a:prstGeom prst="rect">
            <a:avLst/>
          </a:prstGeom>
        </p:spPr>
      </p:pic>
    </p:spTree>
    <p:extLst>
      <p:ext uri="{BB962C8B-B14F-4D97-AF65-F5344CB8AC3E}">
        <p14:creationId xmlns:p14="http://schemas.microsoft.com/office/powerpoint/2010/main" val="66687801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4645" y="-1"/>
            <a:ext cx="8229600" cy="1473201"/>
          </a:xfrm>
        </p:spPr>
        <p:txBody>
          <a:bodyPr>
            <a:normAutofit/>
          </a:bodyPr>
          <a:lstStyle/>
          <a:p>
            <a:r>
              <a:rPr lang="en-US" sz="3600" dirty="0" smtClean="0"/>
              <a:t>Structural Model Error and Predictability</a:t>
            </a:r>
            <a:br>
              <a:rPr lang="en-US" sz="3600" dirty="0" smtClean="0"/>
            </a:br>
            <a:r>
              <a:rPr lang="en-US" sz="3600" dirty="0" smtClean="0"/>
              <a:t>(cf. Frigg et al. 2014)</a:t>
            </a:r>
            <a:endParaRPr lang="en-US" sz="3600" dirty="0"/>
          </a:p>
        </p:txBody>
      </p:sp>
      <p:sp>
        <p:nvSpPr>
          <p:cNvPr id="2" name="Textfeld 1"/>
          <p:cNvSpPr txBox="1"/>
          <p:nvPr/>
        </p:nvSpPr>
        <p:spPr>
          <a:xfrm>
            <a:off x="464645" y="1617990"/>
            <a:ext cx="7951222" cy="4824910"/>
          </a:xfrm>
          <a:prstGeom prst="rect">
            <a:avLst/>
          </a:prstGeom>
          <a:noFill/>
        </p:spPr>
        <p:txBody>
          <a:bodyPr wrap="square" rtlCol="0">
            <a:spAutoFit/>
          </a:bodyPr>
          <a:lstStyle/>
          <a:p>
            <a:pPr marL="457200" indent="-457200">
              <a:lnSpc>
                <a:spcPct val="110000"/>
              </a:lnSpc>
              <a:buFont typeface="Arial"/>
              <a:buChar char="•"/>
            </a:pPr>
            <a:r>
              <a:rPr lang="en-US" sz="2800" dirty="0" smtClean="0"/>
              <a:t>Minor errors in our dynamical models can severely limit our ability to predict.</a:t>
            </a:r>
          </a:p>
          <a:p>
            <a:pPr marL="457200" indent="-457200">
              <a:lnSpc>
                <a:spcPct val="110000"/>
              </a:lnSpc>
              <a:buFont typeface="Arial"/>
              <a:buChar char="•"/>
            </a:pPr>
            <a:r>
              <a:rPr lang="en-US" sz="2800" dirty="0" smtClean="0"/>
              <a:t>The closeness-to-goodness link does not hold: Even if the model is very close to </a:t>
            </a:r>
            <a:r>
              <a:rPr lang="en-US" sz="2800" dirty="0" smtClean="0"/>
              <a:t>reality </a:t>
            </a:r>
            <a:r>
              <a:rPr lang="en-US" sz="2800" dirty="0" smtClean="0"/>
              <a:t>it </a:t>
            </a:r>
            <a:r>
              <a:rPr lang="en-US" sz="2800" dirty="0" smtClean="0"/>
              <a:t>might give </a:t>
            </a:r>
            <a:r>
              <a:rPr lang="en-US" sz="2800" dirty="0" smtClean="0"/>
              <a:t>poor predictions.</a:t>
            </a:r>
          </a:p>
          <a:p>
            <a:pPr marL="457200" indent="-457200">
              <a:lnSpc>
                <a:spcPct val="110000"/>
              </a:lnSpc>
              <a:buFont typeface="Arial"/>
              <a:buChar char="•"/>
            </a:pPr>
            <a:r>
              <a:rPr lang="en-US" sz="2800" dirty="0" smtClean="0"/>
              <a:t>The butterfly effect can be dealt with by the use of probabilistic </a:t>
            </a:r>
            <a:r>
              <a:rPr lang="en-US" sz="2800" dirty="0" smtClean="0"/>
              <a:t>tools. </a:t>
            </a:r>
            <a:endParaRPr lang="en-US" sz="2800" dirty="0" smtClean="0"/>
          </a:p>
          <a:p>
            <a:pPr marL="457200" indent="-457200">
              <a:lnSpc>
                <a:spcPct val="110000"/>
              </a:lnSpc>
              <a:buFont typeface="Arial"/>
              <a:buChar char="•"/>
            </a:pPr>
            <a:r>
              <a:rPr lang="en-US" sz="2800" dirty="0" smtClean="0"/>
              <a:t>The “</a:t>
            </a:r>
            <a:r>
              <a:rPr lang="en-US" sz="2800" dirty="0" err="1" smtClean="0"/>
              <a:t>hawkmoth</a:t>
            </a:r>
            <a:r>
              <a:rPr lang="en-US" sz="2800" dirty="0" smtClean="0"/>
              <a:t> effect” </a:t>
            </a:r>
            <a:r>
              <a:rPr lang="en-US" sz="2800" dirty="0" smtClean="0"/>
              <a:t>puts a </a:t>
            </a:r>
            <a:r>
              <a:rPr lang="en-US" sz="2800" dirty="0" smtClean="0"/>
              <a:t>more severe limitation on predictability than the butterfly effect.</a:t>
            </a:r>
          </a:p>
        </p:txBody>
      </p:sp>
    </p:spTree>
    <p:extLst>
      <p:ext uri="{BB962C8B-B14F-4D97-AF65-F5344CB8AC3E}">
        <p14:creationId xmlns:p14="http://schemas.microsoft.com/office/powerpoint/2010/main" val="31961608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077935" y="1620335"/>
            <a:ext cx="7043501" cy="3785652"/>
          </a:xfrm>
          <a:prstGeom prst="rect">
            <a:avLst/>
          </a:prstGeom>
        </p:spPr>
        <p:txBody>
          <a:bodyPr wrap="square">
            <a:spAutoFit/>
          </a:bodyPr>
          <a:lstStyle/>
          <a:p>
            <a:pPr algn="just"/>
            <a:r>
              <a:rPr lang="de-DE" sz="2400" dirty="0"/>
              <a:t>So </a:t>
            </a:r>
            <a:r>
              <a:rPr lang="de-DE" sz="2400" dirty="0" err="1"/>
              <a:t>what</a:t>
            </a:r>
            <a:r>
              <a:rPr lang="de-DE" sz="2400" dirty="0"/>
              <a:t> </a:t>
            </a:r>
            <a:r>
              <a:rPr lang="de-DE" sz="2400" dirty="0" err="1"/>
              <a:t>we</a:t>
            </a:r>
            <a:r>
              <a:rPr lang="de-DE" sz="2400" dirty="0"/>
              <a:t> </a:t>
            </a:r>
            <a:r>
              <a:rPr lang="de-DE" sz="2400" dirty="0" err="1"/>
              <a:t>call</a:t>
            </a:r>
            <a:r>
              <a:rPr lang="de-DE" sz="2400" dirty="0"/>
              <a:t> </a:t>
            </a:r>
            <a:r>
              <a:rPr lang="de-DE" sz="2400" b="1" dirty="0" err="1"/>
              <a:t>scientific</a:t>
            </a:r>
            <a:r>
              <a:rPr lang="de-DE" sz="2400" b="1" dirty="0"/>
              <a:t> </a:t>
            </a:r>
            <a:r>
              <a:rPr lang="de-DE" sz="2400" b="1" dirty="0" err="1"/>
              <a:t>knowledge</a:t>
            </a:r>
            <a:r>
              <a:rPr lang="de-DE" sz="2400" b="1" dirty="0"/>
              <a:t> </a:t>
            </a:r>
            <a:r>
              <a:rPr lang="de-DE" sz="2400" b="1" dirty="0" err="1"/>
              <a:t>today</a:t>
            </a:r>
            <a:r>
              <a:rPr lang="de-DE" sz="2400" b="1" dirty="0"/>
              <a:t> </a:t>
            </a:r>
            <a:r>
              <a:rPr lang="de-DE" sz="2400" b="1" dirty="0" err="1"/>
              <a:t>is</a:t>
            </a:r>
            <a:r>
              <a:rPr lang="de-DE" sz="2400" b="1" dirty="0"/>
              <a:t> a </a:t>
            </a:r>
            <a:r>
              <a:rPr lang="de-DE" sz="2400" b="1" dirty="0" err="1"/>
              <a:t>body</a:t>
            </a:r>
            <a:r>
              <a:rPr lang="de-DE" sz="2400" b="1" dirty="0"/>
              <a:t> </a:t>
            </a:r>
            <a:r>
              <a:rPr lang="de-DE" sz="2400" b="1" dirty="0" err="1"/>
              <a:t>of</a:t>
            </a:r>
            <a:r>
              <a:rPr lang="de-DE" sz="2400" b="1" dirty="0"/>
              <a:t> </a:t>
            </a:r>
            <a:r>
              <a:rPr lang="de-DE" sz="2400" b="1" dirty="0" err="1"/>
              <a:t>statements</a:t>
            </a:r>
            <a:r>
              <a:rPr lang="de-DE" sz="2400" b="1" dirty="0"/>
              <a:t> </a:t>
            </a:r>
            <a:r>
              <a:rPr lang="de-DE" sz="2400" b="1" dirty="0" err="1"/>
              <a:t>of</a:t>
            </a:r>
            <a:r>
              <a:rPr lang="de-DE" sz="2400" b="1" dirty="0"/>
              <a:t> </a:t>
            </a:r>
            <a:r>
              <a:rPr lang="de-DE" sz="2400" b="1" dirty="0" err="1"/>
              <a:t>varying</a:t>
            </a:r>
            <a:r>
              <a:rPr lang="de-DE" sz="2400" b="1" dirty="0"/>
              <a:t> </a:t>
            </a:r>
            <a:r>
              <a:rPr lang="de-DE" sz="2400" b="1" dirty="0" err="1"/>
              <a:t>degrees</a:t>
            </a:r>
            <a:r>
              <a:rPr lang="de-DE" sz="2400" b="1" dirty="0"/>
              <a:t> </a:t>
            </a:r>
            <a:r>
              <a:rPr lang="de-DE" sz="2400" b="1" dirty="0" err="1"/>
              <a:t>of</a:t>
            </a:r>
            <a:r>
              <a:rPr lang="de-DE" sz="2400" b="1" dirty="0"/>
              <a:t> </a:t>
            </a:r>
            <a:r>
              <a:rPr lang="de-DE" sz="2400" b="1" dirty="0" err="1"/>
              <a:t>certainty</a:t>
            </a:r>
            <a:r>
              <a:rPr lang="de-DE" sz="2400" b="1" dirty="0"/>
              <a:t>. </a:t>
            </a:r>
            <a:endParaRPr lang="de-DE" sz="2400" b="1" dirty="0" smtClean="0"/>
          </a:p>
          <a:p>
            <a:pPr algn="just"/>
            <a:endParaRPr lang="de-DE" sz="2400" b="1" dirty="0"/>
          </a:p>
          <a:p>
            <a:pPr algn="just"/>
            <a:r>
              <a:rPr lang="de-DE" sz="2400" dirty="0" err="1" smtClean="0"/>
              <a:t>Some</a:t>
            </a:r>
            <a:r>
              <a:rPr lang="de-DE" sz="2400" dirty="0" smtClean="0"/>
              <a:t> </a:t>
            </a:r>
            <a:r>
              <a:rPr lang="de-DE" sz="2400" dirty="0" err="1"/>
              <a:t>of</a:t>
            </a:r>
            <a:r>
              <a:rPr lang="de-DE" sz="2400" dirty="0"/>
              <a:t> </a:t>
            </a:r>
            <a:r>
              <a:rPr lang="de-DE" sz="2400" dirty="0" err="1"/>
              <a:t>them</a:t>
            </a:r>
            <a:r>
              <a:rPr lang="de-DE" sz="2400" dirty="0"/>
              <a:t> </a:t>
            </a:r>
            <a:r>
              <a:rPr lang="de-DE" sz="2400" dirty="0" err="1"/>
              <a:t>are</a:t>
            </a:r>
            <a:r>
              <a:rPr lang="de-DE" sz="2400" dirty="0"/>
              <a:t> </a:t>
            </a:r>
            <a:r>
              <a:rPr lang="de-DE" sz="2400" dirty="0" err="1"/>
              <a:t>most</a:t>
            </a:r>
            <a:r>
              <a:rPr lang="de-DE" sz="2400" dirty="0"/>
              <a:t> </a:t>
            </a:r>
            <a:r>
              <a:rPr lang="de-DE" sz="2400" dirty="0" err="1"/>
              <a:t>unsure</a:t>
            </a:r>
            <a:r>
              <a:rPr lang="de-DE" sz="2400" dirty="0"/>
              <a:t>; </a:t>
            </a:r>
            <a:r>
              <a:rPr lang="de-DE" sz="2400" dirty="0" err="1"/>
              <a:t>some</a:t>
            </a:r>
            <a:r>
              <a:rPr lang="de-DE" sz="2400" dirty="0"/>
              <a:t> </a:t>
            </a:r>
            <a:r>
              <a:rPr lang="de-DE" sz="2400" dirty="0" err="1"/>
              <a:t>of</a:t>
            </a:r>
            <a:r>
              <a:rPr lang="de-DE" sz="2400" dirty="0"/>
              <a:t> </a:t>
            </a:r>
            <a:r>
              <a:rPr lang="de-DE" sz="2400" dirty="0" err="1"/>
              <a:t>them</a:t>
            </a:r>
            <a:r>
              <a:rPr lang="de-DE" sz="2400" dirty="0"/>
              <a:t> </a:t>
            </a:r>
            <a:r>
              <a:rPr lang="de-DE" sz="2400" dirty="0" err="1"/>
              <a:t>are</a:t>
            </a:r>
            <a:r>
              <a:rPr lang="de-DE" sz="2400" dirty="0"/>
              <a:t> </a:t>
            </a:r>
            <a:r>
              <a:rPr lang="de-DE" sz="2400" dirty="0" err="1"/>
              <a:t>nearly</a:t>
            </a:r>
            <a:r>
              <a:rPr lang="de-DE" sz="2400" dirty="0"/>
              <a:t> </a:t>
            </a:r>
            <a:r>
              <a:rPr lang="de-DE" sz="2400" dirty="0" err="1"/>
              <a:t>sure</a:t>
            </a:r>
            <a:r>
              <a:rPr lang="de-DE" sz="2400" dirty="0"/>
              <a:t>; but </a:t>
            </a:r>
            <a:r>
              <a:rPr lang="de-DE" sz="2400" dirty="0" err="1"/>
              <a:t>none</a:t>
            </a:r>
            <a:r>
              <a:rPr lang="de-DE" sz="2400" dirty="0"/>
              <a:t> </a:t>
            </a:r>
            <a:r>
              <a:rPr lang="de-DE" sz="2400" dirty="0" err="1"/>
              <a:t>is</a:t>
            </a:r>
            <a:r>
              <a:rPr lang="de-DE" sz="2400" dirty="0"/>
              <a:t> </a:t>
            </a:r>
            <a:r>
              <a:rPr lang="de-DE" sz="2400" dirty="0" err="1"/>
              <a:t>absolutely</a:t>
            </a:r>
            <a:r>
              <a:rPr lang="de-DE" sz="2400" dirty="0"/>
              <a:t> </a:t>
            </a:r>
            <a:r>
              <a:rPr lang="de-DE" sz="2400" dirty="0" err="1"/>
              <a:t>certain</a:t>
            </a:r>
            <a:r>
              <a:rPr lang="de-DE" sz="2400" dirty="0"/>
              <a:t>. </a:t>
            </a:r>
            <a:r>
              <a:rPr lang="de-DE" sz="2400" dirty="0" err="1"/>
              <a:t>Scientists</a:t>
            </a:r>
            <a:r>
              <a:rPr lang="de-DE" sz="2400" dirty="0"/>
              <a:t> </a:t>
            </a:r>
            <a:r>
              <a:rPr lang="de-DE" sz="2400" dirty="0" err="1"/>
              <a:t>are</a:t>
            </a:r>
            <a:r>
              <a:rPr lang="de-DE" sz="2400" dirty="0"/>
              <a:t> </a:t>
            </a:r>
            <a:r>
              <a:rPr lang="de-DE" sz="2400" dirty="0" err="1"/>
              <a:t>used</a:t>
            </a:r>
            <a:r>
              <a:rPr lang="de-DE" sz="2400" dirty="0"/>
              <a:t> </a:t>
            </a:r>
            <a:r>
              <a:rPr lang="de-DE" sz="2400" dirty="0" err="1"/>
              <a:t>to</a:t>
            </a:r>
            <a:r>
              <a:rPr lang="de-DE" sz="2400" dirty="0"/>
              <a:t> </a:t>
            </a:r>
            <a:r>
              <a:rPr lang="de-DE" sz="2400" dirty="0" err="1"/>
              <a:t>this</a:t>
            </a:r>
            <a:r>
              <a:rPr lang="de-DE" sz="2400" dirty="0"/>
              <a:t>. </a:t>
            </a:r>
            <a:r>
              <a:rPr lang="de-DE" sz="2400" dirty="0" err="1"/>
              <a:t>We</a:t>
            </a:r>
            <a:r>
              <a:rPr lang="de-DE" sz="2400" dirty="0"/>
              <a:t> </a:t>
            </a:r>
            <a:r>
              <a:rPr lang="de-DE" sz="2400" dirty="0" err="1"/>
              <a:t>know</a:t>
            </a:r>
            <a:r>
              <a:rPr lang="de-DE" sz="2400" dirty="0"/>
              <a:t> </a:t>
            </a:r>
            <a:r>
              <a:rPr lang="de-DE" sz="2400" dirty="0" err="1"/>
              <a:t>that</a:t>
            </a:r>
            <a:r>
              <a:rPr lang="de-DE" sz="2400" dirty="0"/>
              <a:t> </a:t>
            </a:r>
            <a:r>
              <a:rPr lang="de-DE" sz="2400" dirty="0" err="1"/>
              <a:t>it</a:t>
            </a:r>
            <a:r>
              <a:rPr lang="de-DE" sz="2400" dirty="0"/>
              <a:t> </a:t>
            </a:r>
            <a:r>
              <a:rPr lang="de-DE" sz="2400" dirty="0" err="1"/>
              <a:t>is</a:t>
            </a:r>
            <a:r>
              <a:rPr lang="de-DE" sz="2400" dirty="0"/>
              <a:t> </a:t>
            </a:r>
            <a:r>
              <a:rPr lang="de-DE" sz="2400" dirty="0" err="1"/>
              <a:t>consistent</a:t>
            </a:r>
            <a:r>
              <a:rPr lang="de-DE" sz="2400" dirty="0"/>
              <a:t> </a:t>
            </a:r>
            <a:r>
              <a:rPr lang="de-DE" sz="2400" dirty="0" err="1"/>
              <a:t>to</a:t>
            </a:r>
            <a:r>
              <a:rPr lang="de-DE" sz="2400" dirty="0"/>
              <a:t> </a:t>
            </a:r>
            <a:r>
              <a:rPr lang="de-DE" sz="2400" dirty="0" err="1"/>
              <a:t>be</a:t>
            </a:r>
            <a:r>
              <a:rPr lang="de-DE" sz="2400" dirty="0"/>
              <a:t> </a:t>
            </a:r>
            <a:r>
              <a:rPr lang="de-DE" sz="2400" dirty="0" err="1"/>
              <a:t>able</a:t>
            </a:r>
            <a:r>
              <a:rPr lang="de-DE" sz="2400" dirty="0"/>
              <a:t> </a:t>
            </a:r>
            <a:r>
              <a:rPr lang="de-DE" sz="2400" dirty="0" err="1"/>
              <a:t>to</a:t>
            </a:r>
            <a:r>
              <a:rPr lang="de-DE" sz="2400" dirty="0"/>
              <a:t> live </a:t>
            </a:r>
            <a:r>
              <a:rPr lang="de-DE" sz="2400" dirty="0" err="1"/>
              <a:t>and</a:t>
            </a:r>
            <a:r>
              <a:rPr lang="de-DE" sz="2400" dirty="0"/>
              <a:t> not </a:t>
            </a:r>
            <a:r>
              <a:rPr lang="de-DE" sz="2400" dirty="0" err="1"/>
              <a:t>know</a:t>
            </a:r>
            <a:r>
              <a:rPr lang="de-DE" sz="2400" dirty="0"/>
              <a:t>. </a:t>
            </a:r>
            <a:r>
              <a:rPr lang="de-DE" sz="2400" dirty="0" err="1"/>
              <a:t>Some</a:t>
            </a:r>
            <a:r>
              <a:rPr lang="de-DE" sz="2400" dirty="0"/>
              <a:t> </a:t>
            </a:r>
            <a:r>
              <a:rPr lang="de-DE" sz="2400" dirty="0" err="1"/>
              <a:t>people</a:t>
            </a:r>
            <a:r>
              <a:rPr lang="de-DE" sz="2400" dirty="0"/>
              <a:t> </a:t>
            </a:r>
            <a:r>
              <a:rPr lang="de-DE" sz="2400" dirty="0" err="1"/>
              <a:t>say</a:t>
            </a:r>
            <a:r>
              <a:rPr lang="de-DE" sz="2400" dirty="0"/>
              <a:t>, "</a:t>
            </a:r>
            <a:r>
              <a:rPr lang="de-DE" sz="2400" dirty="0" err="1"/>
              <a:t>How</a:t>
            </a:r>
            <a:r>
              <a:rPr lang="de-DE" sz="2400" dirty="0"/>
              <a:t> </a:t>
            </a:r>
            <a:r>
              <a:rPr lang="de-DE" sz="2400" dirty="0" err="1"/>
              <a:t>can</a:t>
            </a:r>
            <a:r>
              <a:rPr lang="de-DE" sz="2400" dirty="0"/>
              <a:t> </a:t>
            </a:r>
            <a:r>
              <a:rPr lang="de-DE" sz="2400" dirty="0" err="1"/>
              <a:t>you</a:t>
            </a:r>
            <a:r>
              <a:rPr lang="de-DE" sz="2400" dirty="0"/>
              <a:t> live </a:t>
            </a:r>
            <a:r>
              <a:rPr lang="de-DE" sz="2400" dirty="0" err="1"/>
              <a:t>without</a:t>
            </a:r>
            <a:r>
              <a:rPr lang="de-DE" sz="2400" dirty="0"/>
              <a:t> </a:t>
            </a:r>
            <a:r>
              <a:rPr lang="de-DE" sz="2400" dirty="0" err="1"/>
              <a:t>knowing</a:t>
            </a:r>
            <a:r>
              <a:rPr lang="de-DE" sz="2400" dirty="0"/>
              <a:t>?" I do not </a:t>
            </a:r>
            <a:r>
              <a:rPr lang="de-DE" sz="2400" dirty="0" err="1"/>
              <a:t>know</a:t>
            </a:r>
            <a:r>
              <a:rPr lang="de-DE" sz="2400" dirty="0"/>
              <a:t> </a:t>
            </a:r>
            <a:r>
              <a:rPr lang="de-DE" sz="2400" dirty="0" err="1"/>
              <a:t>what</a:t>
            </a:r>
            <a:r>
              <a:rPr lang="de-DE" sz="2400" dirty="0"/>
              <a:t> </a:t>
            </a:r>
            <a:r>
              <a:rPr lang="de-DE" sz="2400" dirty="0" err="1"/>
              <a:t>they</a:t>
            </a:r>
            <a:r>
              <a:rPr lang="de-DE" sz="2400" dirty="0"/>
              <a:t> </a:t>
            </a:r>
            <a:r>
              <a:rPr lang="de-DE" sz="2400" dirty="0" err="1"/>
              <a:t>mean</a:t>
            </a:r>
            <a:r>
              <a:rPr lang="de-DE" sz="2400" dirty="0"/>
              <a:t>. I </a:t>
            </a:r>
            <a:r>
              <a:rPr lang="de-DE" sz="2400" dirty="0" err="1"/>
              <a:t>always</a:t>
            </a:r>
            <a:r>
              <a:rPr lang="de-DE" sz="2400" dirty="0"/>
              <a:t> live </a:t>
            </a:r>
            <a:r>
              <a:rPr lang="de-DE" sz="2400" dirty="0" err="1"/>
              <a:t>without</a:t>
            </a:r>
            <a:r>
              <a:rPr lang="de-DE" sz="2400" dirty="0"/>
              <a:t> </a:t>
            </a:r>
            <a:r>
              <a:rPr lang="de-DE" sz="2400" dirty="0" err="1"/>
              <a:t>knowing</a:t>
            </a:r>
            <a:r>
              <a:rPr lang="de-DE" sz="2400" dirty="0"/>
              <a:t>. </a:t>
            </a:r>
            <a:r>
              <a:rPr lang="de-DE" sz="2400" dirty="0" err="1"/>
              <a:t>That</a:t>
            </a:r>
            <a:r>
              <a:rPr lang="de-DE" sz="2400" dirty="0"/>
              <a:t> </a:t>
            </a:r>
            <a:r>
              <a:rPr lang="de-DE" sz="2400" dirty="0" err="1"/>
              <a:t>is</a:t>
            </a:r>
            <a:r>
              <a:rPr lang="de-DE" sz="2400" dirty="0"/>
              <a:t> easy. </a:t>
            </a:r>
            <a:r>
              <a:rPr lang="de-DE" sz="2400" dirty="0" err="1"/>
              <a:t>How</a:t>
            </a:r>
            <a:r>
              <a:rPr lang="de-DE" sz="2400" dirty="0"/>
              <a:t> </a:t>
            </a:r>
            <a:r>
              <a:rPr lang="de-DE" sz="2400" dirty="0" err="1"/>
              <a:t>you</a:t>
            </a:r>
            <a:r>
              <a:rPr lang="de-DE" sz="2400" dirty="0"/>
              <a:t> </a:t>
            </a:r>
            <a:r>
              <a:rPr lang="de-DE" sz="2400" dirty="0" err="1"/>
              <a:t>get</a:t>
            </a:r>
            <a:r>
              <a:rPr lang="de-DE" sz="2400" dirty="0"/>
              <a:t> </a:t>
            </a:r>
            <a:r>
              <a:rPr lang="de-DE" sz="2400" dirty="0" err="1"/>
              <a:t>to</a:t>
            </a:r>
            <a:r>
              <a:rPr lang="de-DE" sz="2400" dirty="0"/>
              <a:t> </a:t>
            </a:r>
            <a:r>
              <a:rPr lang="de-DE" sz="2400" dirty="0" err="1"/>
              <a:t>know</a:t>
            </a:r>
            <a:r>
              <a:rPr lang="de-DE" sz="2400" dirty="0"/>
              <a:t> </a:t>
            </a:r>
            <a:r>
              <a:rPr lang="de-DE" sz="2400" dirty="0" err="1"/>
              <a:t>is</a:t>
            </a:r>
            <a:r>
              <a:rPr lang="de-DE" sz="2400" dirty="0"/>
              <a:t> </a:t>
            </a:r>
            <a:r>
              <a:rPr lang="de-DE" sz="2400" dirty="0" err="1"/>
              <a:t>what</a:t>
            </a:r>
            <a:r>
              <a:rPr lang="de-DE" sz="2400" dirty="0"/>
              <a:t> I </a:t>
            </a:r>
            <a:r>
              <a:rPr lang="de-DE" sz="2400" dirty="0" err="1"/>
              <a:t>want</a:t>
            </a:r>
            <a:r>
              <a:rPr lang="de-DE" sz="2400" dirty="0"/>
              <a:t> </a:t>
            </a:r>
            <a:r>
              <a:rPr lang="de-DE" sz="2400" dirty="0" err="1"/>
              <a:t>to</a:t>
            </a:r>
            <a:r>
              <a:rPr lang="de-DE" sz="2400" dirty="0"/>
              <a:t> </a:t>
            </a:r>
            <a:r>
              <a:rPr lang="de-DE" sz="2400" dirty="0" err="1"/>
              <a:t>know</a:t>
            </a:r>
            <a:r>
              <a:rPr lang="de-DE" sz="2400" dirty="0"/>
              <a:t>.</a:t>
            </a:r>
          </a:p>
        </p:txBody>
      </p:sp>
      <p:sp>
        <p:nvSpPr>
          <p:cNvPr id="3" name="TextBox 3"/>
          <p:cNvSpPr txBox="1"/>
          <p:nvPr/>
        </p:nvSpPr>
        <p:spPr>
          <a:xfrm>
            <a:off x="1807371" y="517831"/>
            <a:ext cx="5468865" cy="461665"/>
          </a:xfrm>
          <a:prstGeom prst="rect">
            <a:avLst/>
          </a:prstGeom>
          <a:noFill/>
        </p:spPr>
        <p:txBody>
          <a:bodyPr wrap="none" rtlCol="0">
            <a:spAutoFit/>
          </a:bodyPr>
          <a:lstStyle/>
          <a:p>
            <a:pPr algn="ctr"/>
            <a:r>
              <a:rPr lang="en-US" sz="2400" b="1" dirty="0" smtClean="0"/>
              <a:t>Feynman on Scientific Uncertainty (cont.)</a:t>
            </a:r>
            <a:endParaRPr lang="en-US" sz="2400" b="1" dirty="0"/>
          </a:p>
        </p:txBody>
      </p:sp>
    </p:spTree>
    <p:extLst>
      <p:ext uri="{BB962C8B-B14F-4D97-AF65-F5344CB8AC3E}">
        <p14:creationId xmlns:p14="http://schemas.microsoft.com/office/powerpoint/2010/main" val="5424587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cstate="screen">
            <a:extLst>
              <a:ext uri="{28A0092B-C50C-407E-A947-70E740481C1C}">
                <a14:useLocalDpi xmlns:a14="http://schemas.microsoft.com/office/drawing/2010/main"/>
              </a:ext>
            </a:extLst>
          </a:blip>
          <a:srcRect l="-83797" r="-83797"/>
          <a:stretch>
            <a:fillRect/>
          </a:stretch>
        </p:blipFill>
        <p:spPr>
          <a:xfrm>
            <a:off x="-1069713" y="1032073"/>
            <a:ext cx="4322963" cy="2377463"/>
          </a:xfrm>
        </p:spPr>
      </p:pic>
      <p:pic>
        <p:nvPicPr>
          <p:cNvPr id="5" name="Bild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9835" y="4229793"/>
            <a:ext cx="1751439" cy="2124387"/>
          </a:xfrm>
          <a:prstGeom prst="rect">
            <a:avLst/>
          </a:prstGeom>
        </p:spPr>
      </p:pic>
      <p:pic>
        <p:nvPicPr>
          <p:cNvPr id="6" name="Bild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40301" y="1088479"/>
            <a:ext cx="1932916" cy="2914534"/>
          </a:xfrm>
          <a:prstGeom prst="rect">
            <a:avLst/>
          </a:prstGeom>
        </p:spPr>
      </p:pic>
      <p:sp>
        <p:nvSpPr>
          <p:cNvPr id="2" name="Rectangle 1"/>
          <p:cNvSpPr/>
          <p:nvPr/>
        </p:nvSpPr>
        <p:spPr>
          <a:xfrm>
            <a:off x="4061925" y="1032073"/>
            <a:ext cx="4856489" cy="5941879"/>
          </a:xfrm>
          <a:prstGeom prst="rect">
            <a:avLst/>
          </a:prstGeom>
        </p:spPr>
        <p:txBody>
          <a:bodyPr wrap="square">
            <a:spAutoFit/>
          </a:bodyPr>
          <a:lstStyle/>
          <a:p>
            <a:pPr algn="just"/>
            <a:r>
              <a:rPr lang="en-US" sz="1600" i="1" dirty="0" smtClean="0"/>
              <a:t>To the Reader Concerning the Hypotheses of this Work </a:t>
            </a:r>
          </a:p>
          <a:p>
            <a:pPr algn="just"/>
            <a:r>
              <a:rPr lang="en-US" sz="1600" dirty="0" smtClean="0"/>
              <a:t>There have already been widespread reports about the novel hypotheses of this work, which declares that the earth moves whereas the sun is at rest in the center of the universe. Hence certain scholars, I have no doubt, are deeply offended and believe that the liberal arts, which were established long ago on a sound basis, should not be thrown into confusion. But if these men are willing to examine the matter closely, they will find that the author of this work has done nothing blameworthy. </a:t>
            </a:r>
            <a:r>
              <a:rPr lang="en-US" sz="1600" b="1" dirty="0" smtClean="0"/>
              <a:t>For it is the duty of an astronomer to compose the history of the celestial motions through careful and expert study. Then he must conceive and devise the causes of these motions or hypotheses about them. Since he cannot in any way attain to the true causes, he will adopt whatever suppositions enable the motions to be computed correctly from the principles of geometry for the future as well as for the past.</a:t>
            </a:r>
            <a:r>
              <a:rPr lang="en-US" sz="1600" dirty="0" smtClean="0"/>
              <a:t> The present author has performed both these duties excellently. </a:t>
            </a:r>
            <a:r>
              <a:rPr lang="en-US" sz="1600" b="1" dirty="0" smtClean="0"/>
              <a:t>For these hypotheses need not be true nor even probable. On the contrary, if they provide a calculus consistent with the observations, that alone is enough.</a:t>
            </a:r>
          </a:p>
        </p:txBody>
      </p:sp>
      <p:sp>
        <p:nvSpPr>
          <p:cNvPr id="3" name="TextBox 2"/>
          <p:cNvSpPr txBox="1"/>
          <p:nvPr/>
        </p:nvSpPr>
        <p:spPr>
          <a:xfrm>
            <a:off x="1590857" y="436303"/>
            <a:ext cx="6905444" cy="400110"/>
          </a:xfrm>
          <a:prstGeom prst="rect">
            <a:avLst/>
          </a:prstGeom>
          <a:noFill/>
        </p:spPr>
        <p:txBody>
          <a:bodyPr wrap="square" rtlCol="0">
            <a:spAutoFit/>
          </a:bodyPr>
          <a:lstStyle/>
          <a:p>
            <a:pPr algn="ctr"/>
            <a:r>
              <a:rPr lang="en-US" sz="2000" b="1" dirty="0" smtClean="0"/>
              <a:t>Copernicus’ </a:t>
            </a:r>
            <a:r>
              <a:rPr lang="en-US" sz="2000" b="1" i="1" dirty="0" smtClean="0"/>
              <a:t>De </a:t>
            </a:r>
            <a:r>
              <a:rPr lang="en-US" sz="2000" b="1" i="1" dirty="0" err="1" smtClean="0"/>
              <a:t>revolutionibus</a:t>
            </a:r>
            <a:r>
              <a:rPr lang="en-US" sz="2000" b="1" i="1" dirty="0" smtClean="0"/>
              <a:t> </a:t>
            </a:r>
            <a:r>
              <a:rPr lang="en-US" sz="2000" b="1" i="1" dirty="0" err="1" smtClean="0"/>
              <a:t>orbium</a:t>
            </a:r>
            <a:r>
              <a:rPr lang="en-US" sz="2000" b="1" i="1" dirty="0" smtClean="0"/>
              <a:t> </a:t>
            </a:r>
            <a:r>
              <a:rPr lang="en-US" sz="2000" b="1" i="1" dirty="0" err="1" smtClean="0"/>
              <a:t>coelestium</a:t>
            </a:r>
            <a:r>
              <a:rPr lang="en-US" sz="2000" b="1" i="1" dirty="0" smtClean="0"/>
              <a:t> </a:t>
            </a:r>
            <a:r>
              <a:rPr lang="en-US" sz="2000" b="1" dirty="0" smtClean="0"/>
              <a:t>(1543)</a:t>
            </a:r>
            <a:endParaRPr lang="en-US" sz="2000" b="1" dirty="0"/>
          </a:p>
        </p:txBody>
      </p:sp>
      <p:sp>
        <p:nvSpPr>
          <p:cNvPr id="7" name="Textfeld 6"/>
          <p:cNvSpPr txBox="1"/>
          <p:nvPr/>
        </p:nvSpPr>
        <p:spPr>
          <a:xfrm>
            <a:off x="467044" y="3444101"/>
            <a:ext cx="1123813" cy="523220"/>
          </a:xfrm>
          <a:prstGeom prst="rect">
            <a:avLst/>
          </a:prstGeom>
          <a:noFill/>
        </p:spPr>
        <p:txBody>
          <a:bodyPr wrap="none" rtlCol="0">
            <a:spAutoFit/>
          </a:bodyPr>
          <a:lstStyle/>
          <a:p>
            <a:pPr algn="ctr"/>
            <a:r>
              <a:rPr lang="de-DE" sz="1400" dirty="0" smtClean="0"/>
              <a:t>Copernicus</a:t>
            </a:r>
          </a:p>
          <a:p>
            <a:pPr algn="ctr"/>
            <a:r>
              <a:rPr lang="en-US" sz="1400" dirty="0" smtClean="0"/>
              <a:t>1473</a:t>
            </a:r>
            <a:r>
              <a:rPr lang="en-US" sz="1400" dirty="0"/>
              <a:t> </a:t>
            </a:r>
            <a:r>
              <a:rPr lang="en-US" sz="1400" dirty="0" smtClean="0"/>
              <a:t>– 1543</a:t>
            </a:r>
            <a:endParaRPr lang="de-DE" sz="1400" dirty="0"/>
          </a:p>
        </p:txBody>
      </p:sp>
      <p:sp>
        <p:nvSpPr>
          <p:cNvPr id="8" name="Rechteck 7"/>
          <p:cNvSpPr/>
          <p:nvPr/>
        </p:nvSpPr>
        <p:spPr>
          <a:xfrm>
            <a:off x="1091626" y="6334780"/>
            <a:ext cx="1482798" cy="523220"/>
          </a:xfrm>
          <a:prstGeom prst="rect">
            <a:avLst/>
          </a:prstGeom>
          <a:noFill/>
        </p:spPr>
        <p:txBody>
          <a:bodyPr wrap="none" rtlCol="0">
            <a:spAutoFit/>
          </a:bodyPr>
          <a:lstStyle/>
          <a:p>
            <a:pPr algn="ctr"/>
            <a:r>
              <a:rPr lang="de-DE" sz="1400" dirty="0" smtClean="0"/>
              <a:t>Andreas </a:t>
            </a:r>
            <a:r>
              <a:rPr lang="de-DE" sz="1400" dirty="0" err="1" smtClean="0"/>
              <a:t>Osiander</a:t>
            </a:r>
            <a:r>
              <a:rPr lang="de-DE" sz="1400" dirty="0" smtClean="0"/>
              <a:t> </a:t>
            </a:r>
          </a:p>
          <a:p>
            <a:pPr algn="ctr"/>
            <a:r>
              <a:rPr lang="de-DE" sz="1400" dirty="0" smtClean="0"/>
              <a:t>1498 </a:t>
            </a:r>
            <a:r>
              <a:rPr lang="de-DE" sz="1400" dirty="0"/>
              <a:t>– 1552</a:t>
            </a:r>
          </a:p>
        </p:txBody>
      </p:sp>
      <p:sp>
        <p:nvSpPr>
          <p:cNvPr id="9" name="Rechteck 8"/>
          <p:cNvSpPr/>
          <p:nvPr/>
        </p:nvSpPr>
        <p:spPr>
          <a:xfrm>
            <a:off x="3466348" y="129994"/>
            <a:ext cx="2439903" cy="369332"/>
          </a:xfrm>
          <a:prstGeom prst="rect">
            <a:avLst/>
          </a:prstGeom>
        </p:spPr>
        <p:txBody>
          <a:bodyPr wrap="none">
            <a:spAutoFit/>
          </a:bodyPr>
          <a:lstStyle/>
          <a:p>
            <a:r>
              <a:rPr lang="en-US" b="1" dirty="0" err="1"/>
              <a:t>Osiander’s</a:t>
            </a:r>
            <a:r>
              <a:rPr lang="en-US" b="1" dirty="0"/>
              <a:t> Foreword to </a:t>
            </a:r>
            <a:endParaRPr lang="de-DE" dirty="0"/>
          </a:p>
        </p:txBody>
      </p:sp>
      <p:sp>
        <p:nvSpPr>
          <p:cNvPr id="10" name="Textfeld 9"/>
          <p:cNvSpPr txBox="1"/>
          <p:nvPr/>
        </p:nvSpPr>
        <p:spPr>
          <a:xfrm rot="19627508">
            <a:off x="4746987" y="4238672"/>
            <a:ext cx="3577021" cy="584776"/>
          </a:xfrm>
          <a:prstGeom prst="rect">
            <a:avLst/>
          </a:prstGeom>
          <a:solidFill>
            <a:schemeClr val="bg1"/>
          </a:solidFill>
        </p:spPr>
        <p:txBody>
          <a:bodyPr wrap="none" rtlCol="0">
            <a:spAutoFit/>
          </a:bodyPr>
          <a:lstStyle/>
          <a:p>
            <a:r>
              <a:rPr lang="de-DE" sz="32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Instrumentalism</a:t>
            </a:r>
            <a:endParaRPr lang="de-DE" sz="3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8989706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1"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8" grpId="0"/>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44970" y="293706"/>
            <a:ext cx="5490601" cy="461665"/>
          </a:xfrm>
          <a:prstGeom prst="rect">
            <a:avLst/>
          </a:prstGeom>
          <a:noFill/>
        </p:spPr>
        <p:txBody>
          <a:bodyPr wrap="square" rtlCol="0">
            <a:spAutoFit/>
          </a:bodyPr>
          <a:lstStyle/>
          <a:p>
            <a:r>
              <a:rPr lang="en-US" sz="2400" dirty="0" smtClean="0"/>
              <a:t>Francis Bacon’s </a:t>
            </a:r>
            <a:r>
              <a:rPr lang="en-US" sz="2400" i="1" dirty="0" err="1" smtClean="0"/>
              <a:t>Novum</a:t>
            </a:r>
            <a:r>
              <a:rPr lang="en-US" sz="2400" i="1" dirty="0" smtClean="0"/>
              <a:t> </a:t>
            </a:r>
            <a:r>
              <a:rPr lang="en-US" sz="2400" i="1" dirty="0" err="1" smtClean="0"/>
              <a:t>Organum</a:t>
            </a:r>
            <a:r>
              <a:rPr lang="en-US" sz="2400" i="1" dirty="0" smtClean="0"/>
              <a:t> </a:t>
            </a:r>
            <a:r>
              <a:rPr lang="en-US" sz="2400" dirty="0" smtClean="0"/>
              <a:t>(1620)</a:t>
            </a:r>
            <a:endParaRPr lang="en-US" sz="2400" dirty="0"/>
          </a:p>
        </p:txBody>
      </p:sp>
      <p:sp>
        <p:nvSpPr>
          <p:cNvPr id="10" name="TextBox 9"/>
          <p:cNvSpPr txBox="1"/>
          <p:nvPr/>
        </p:nvSpPr>
        <p:spPr>
          <a:xfrm>
            <a:off x="452786" y="3833266"/>
            <a:ext cx="5524772" cy="2742290"/>
          </a:xfrm>
          <a:prstGeom prst="rect">
            <a:avLst/>
          </a:prstGeom>
          <a:noFill/>
        </p:spPr>
        <p:txBody>
          <a:bodyPr wrap="square" rtlCol="0">
            <a:spAutoFit/>
          </a:bodyPr>
          <a:lstStyle/>
          <a:p>
            <a:pPr marL="285750" indent="-285750">
              <a:lnSpc>
                <a:spcPct val="120000"/>
              </a:lnSpc>
              <a:buFont typeface="Arial"/>
              <a:buChar char="•"/>
            </a:pPr>
            <a:r>
              <a:rPr lang="en-US" dirty="0" smtClean="0"/>
              <a:t>Title refers to Aristotle’s deductive logic in the </a:t>
            </a:r>
            <a:r>
              <a:rPr lang="en-US" i="1" dirty="0" err="1" smtClean="0"/>
              <a:t>Organon</a:t>
            </a:r>
            <a:r>
              <a:rPr lang="en-US" i="1" dirty="0"/>
              <a:t> </a:t>
            </a:r>
            <a:r>
              <a:rPr lang="en-US" dirty="0" smtClean="0"/>
              <a:t>(the collection of logical works by Aristotle)</a:t>
            </a:r>
          </a:p>
          <a:p>
            <a:pPr marL="285750" indent="-285750">
              <a:lnSpc>
                <a:spcPct val="120000"/>
              </a:lnSpc>
              <a:buFont typeface="Arial"/>
              <a:buChar char="•"/>
            </a:pPr>
            <a:r>
              <a:rPr lang="en-US" dirty="0" smtClean="0"/>
              <a:t>Rejection of purely deductive reasoning</a:t>
            </a:r>
            <a:endParaRPr lang="en-US" b="1" dirty="0" smtClean="0"/>
          </a:p>
          <a:p>
            <a:pPr marL="285750" indent="-285750">
              <a:lnSpc>
                <a:spcPct val="120000"/>
              </a:lnSpc>
              <a:buFont typeface="Arial"/>
              <a:buChar char="•"/>
            </a:pPr>
            <a:r>
              <a:rPr lang="en-US" b="1" dirty="0" smtClean="0"/>
              <a:t>Observation and induction as the method of science!</a:t>
            </a:r>
          </a:p>
          <a:p>
            <a:pPr marL="285750" indent="-285750">
              <a:lnSpc>
                <a:spcPct val="120000"/>
              </a:lnSpc>
              <a:buFont typeface="Arial"/>
              <a:buChar char="•"/>
            </a:pPr>
            <a:r>
              <a:rPr lang="en-US" dirty="0" smtClean="0"/>
              <a:t>Foundation of empiricism</a:t>
            </a:r>
          </a:p>
          <a:p>
            <a:pPr marL="285750" indent="-285750">
              <a:lnSpc>
                <a:spcPct val="120000"/>
              </a:lnSpc>
              <a:buFont typeface="Arial"/>
              <a:buChar char="•"/>
            </a:pPr>
            <a:r>
              <a:rPr lang="en-US" dirty="0"/>
              <a:t>Science as a social </a:t>
            </a:r>
            <a:r>
              <a:rPr lang="en-US" dirty="0" smtClean="0"/>
              <a:t>process (</a:t>
            </a:r>
            <a:r>
              <a:rPr lang="en-US" i="1" dirty="0" smtClean="0"/>
              <a:t>Multi </a:t>
            </a:r>
            <a:r>
              <a:rPr lang="en-US" i="1" dirty="0" err="1" smtClean="0"/>
              <a:t>pertransibunt</a:t>
            </a:r>
            <a:r>
              <a:rPr lang="en-US" i="1" dirty="0" smtClean="0"/>
              <a:t> et </a:t>
            </a:r>
            <a:r>
              <a:rPr lang="en-US" i="1" dirty="0" err="1" smtClean="0"/>
              <a:t>scientia</a:t>
            </a:r>
            <a:r>
              <a:rPr lang="en-US" i="1" dirty="0" smtClean="0"/>
              <a:t> </a:t>
            </a:r>
            <a:r>
              <a:rPr lang="en-US" i="1" dirty="0" err="1" smtClean="0"/>
              <a:t>agebitur</a:t>
            </a:r>
            <a:r>
              <a:rPr lang="en-US" dirty="0" smtClean="0"/>
              <a:t>)</a:t>
            </a:r>
          </a:p>
          <a:p>
            <a:pPr marL="285750" indent="-285750">
              <a:lnSpc>
                <a:spcPct val="120000"/>
              </a:lnSpc>
              <a:buFont typeface="Arial"/>
              <a:buChar char="•"/>
            </a:pPr>
            <a:r>
              <a:rPr lang="en-US" dirty="0" smtClean="0"/>
              <a:t>Aim: Common good</a:t>
            </a:r>
            <a:endParaRPr lang="en-US"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77558" y="1011723"/>
            <a:ext cx="3014688" cy="4909633"/>
          </a:xfrm>
          <a:prstGeom prst="rect">
            <a:avLst/>
          </a:prstGeom>
        </p:spPr>
      </p:pic>
      <p:grpSp>
        <p:nvGrpSpPr>
          <p:cNvPr id="2" name="Gruppierung 1"/>
          <p:cNvGrpSpPr/>
          <p:nvPr/>
        </p:nvGrpSpPr>
        <p:grpSpPr>
          <a:xfrm>
            <a:off x="2464406" y="1242947"/>
            <a:ext cx="1657547" cy="2590319"/>
            <a:chOff x="1854806" y="1011724"/>
            <a:chExt cx="1657547" cy="2590319"/>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4806" y="1011724"/>
              <a:ext cx="1657547" cy="2067099"/>
            </a:xfrm>
            <a:prstGeom prst="rect">
              <a:avLst/>
            </a:prstGeom>
          </p:spPr>
        </p:pic>
        <p:sp>
          <p:nvSpPr>
            <p:cNvPr id="12" name="TextBox 11"/>
            <p:cNvSpPr txBox="1"/>
            <p:nvPr/>
          </p:nvSpPr>
          <p:spPr>
            <a:xfrm>
              <a:off x="2090290" y="3078823"/>
              <a:ext cx="1186580" cy="523220"/>
            </a:xfrm>
            <a:prstGeom prst="rect">
              <a:avLst/>
            </a:prstGeom>
            <a:noFill/>
          </p:spPr>
          <p:txBody>
            <a:bodyPr wrap="none" rtlCol="0">
              <a:spAutoFit/>
            </a:bodyPr>
            <a:lstStyle/>
            <a:p>
              <a:pPr algn="ctr"/>
              <a:r>
                <a:rPr lang="en-US" sz="1400" dirty="0" smtClean="0"/>
                <a:t>Francis Bacon</a:t>
              </a:r>
            </a:p>
            <a:p>
              <a:pPr algn="ctr"/>
              <a:r>
                <a:rPr lang="en-US" sz="1400" dirty="0" smtClean="0"/>
                <a:t>1561–1626</a:t>
              </a:r>
              <a:endParaRPr lang="en-US" sz="1400" dirty="0"/>
            </a:p>
          </p:txBody>
        </p:sp>
      </p:grpSp>
    </p:spTree>
    <p:extLst>
      <p:ext uri="{BB962C8B-B14F-4D97-AF65-F5344CB8AC3E}">
        <p14:creationId xmlns:p14="http://schemas.microsoft.com/office/powerpoint/2010/main" val="126021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linds(horizontal)">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blinds(horizontal)">
                                      <p:cBhvr>
                                        <p:cTn id="3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00209" y="786176"/>
            <a:ext cx="2917003" cy="5538423"/>
          </a:xfrm>
          <a:ln>
            <a:solidFill>
              <a:schemeClr val="tx1"/>
            </a:solidFill>
          </a:ln>
        </p:spPr>
        <p:txBody>
          <a:bodyPr>
            <a:noAutofit/>
          </a:bodyPr>
          <a:lstStyle/>
          <a:p>
            <a:r>
              <a:rPr lang="en-US" sz="2800" u="sng" dirty="0" smtClean="0">
                <a:solidFill>
                  <a:schemeClr val="tx1"/>
                </a:solidFill>
              </a:rPr>
              <a:t>Deduction</a:t>
            </a:r>
            <a:endParaRPr lang="en-US" sz="2800" u="sng" dirty="0" smtClean="0"/>
          </a:p>
          <a:p>
            <a:endParaRPr lang="en-US" sz="1400" dirty="0" smtClean="0">
              <a:solidFill>
                <a:schemeClr val="tx1"/>
              </a:solidFill>
            </a:endParaRPr>
          </a:p>
          <a:p>
            <a:endParaRPr lang="en-US" sz="1400" dirty="0" smtClean="0">
              <a:solidFill>
                <a:schemeClr val="tx1"/>
              </a:solidFill>
            </a:endParaRPr>
          </a:p>
          <a:p>
            <a:pPr algn="l"/>
            <a:r>
              <a:rPr lang="en-US" sz="1400" dirty="0" smtClean="0">
                <a:solidFill>
                  <a:schemeClr val="tx1"/>
                </a:solidFill>
              </a:rPr>
              <a:t>All the beans in this bag are white</a:t>
            </a:r>
          </a:p>
          <a:p>
            <a:pPr algn="l"/>
            <a:r>
              <a:rPr lang="en-US" sz="1400" dirty="0" smtClean="0">
                <a:solidFill>
                  <a:schemeClr val="tx1"/>
                </a:solidFill>
              </a:rPr>
              <a:t>These beans are from this bag</a:t>
            </a:r>
            <a:br>
              <a:rPr lang="en-US" sz="1400" dirty="0" smtClean="0">
                <a:solidFill>
                  <a:schemeClr val="tx1"/>
                </a:solidFill>
              </a:rPr>
            </a:br>
            <a:r>
              <a:rPr lang="en-US" sz="1400" dirty="0" smtClean="0">
                <a:solidFill>
                  <a:schemeClr val="tx1"/>
                </a:solidFill>
              </a:rPr>
              <a:t>-------------------------------------------------</a:t>
            </a:r>
          </a:p>
          <a:p>
            <a:pPr algn="l"/>
            <a:r>
              <a:rPr lang="en-US" sz="1400" dirty="0" smtClean="0">
                <a:solidFill>
                  <a:schemeClr val="tx1"/>
                </a:solidFill>
              </a:rPr>
              <a:t>These beans are white</a:t>
            </a:r>
          </a:p>
          <a:p>
            <a:pPr algn="l"/>
            <a:endParaRPr lang="en-US" sz="1400" dirty="0" smtClean="0">
              <a:solidFill>
                <a:schemeClr val="tx1"/>
              </a:solidFill>
            </a:endParaRPr>
          </a:p>
          <a:p>
            <a:pPr algn="l"/>
            <a:r>
              <a:rPr lang="en-US" sz="1400" b="1" u="sng" dirty="0" smtClean="0">
                <a:solidFill>
                  <a:schemeClr val="tx1"/>
                </a:solidFill>
              </a:rPr>
              <a:t>Properties:</a:t>
            </a:r>
          </a:p>
          <a:p>
            <a:pPr marL="285750" indent="-285750" algn="l">
              <a:buFontTx/>
              <a:buChar char="-"/>
            </a:pPr>
            <a:r>
              <a:rPr lang="en-US" sz="1400" dirty="0" smtClean="0">
                <a:solidFill>
                  <a:schemeClr val="tx1"/>
                </a:solidFill>
              </a:rPr>
              <a:t>The truth of the premises warrants the truth of the conclusion.</a:t>
            </a:r>
          </a:p>
          <a:p>
            <a:pPr marL="285750" indent="-285750" algn="l">
              <a:buFontTx/>
              <a:buChar char="-"/>
            </a:pPr>
            <a:r>
              <a:rPr lang="en-US" sz="1400" dirty="0" smtClean="0">
                <a:solidFill>
                  <a:schemeClr val="tx1"/>
                </a:solidFill>
              </a:rPr>
              <a:t>In a deductively valid argument, it is impossible that the premises are true and the conclusion is false.</a:t>
            </a:r>
          </a:p>
          <a:p>
            <a:pPr marL="285750" indent="-285750" algn="l">
              <a:buFontTx/>
              <a:buChar char="-"/>
            </a:pPr>
            <a:r>
              <a:rPr lang="en-US" sz="1400" dirty="0" smtClean="0">
                <a:solidFill>
                  <a:schemeClr val="tx1"/>
                </a:solidFill>
              </a:rPr>
              <a:t>Logically necessary </a:t>
            </a:r>
          </a:p>
          <a:p>
            <a:pPr marL="285750" indent="-285750" algn="l">
              <a:buFontTx/>
              <a:buChar char="-"/>
            </a:pPr>
            <a:r>
              <a:rPr lang="en-US" sz="1400" dirty="0" smtClean="0">
                <a:solidFill>
                  <a:schemeClr val="tx1"/>
                </a:solidFill>
              </a:rPr>
              <a:t>Not </a:t>
            </a:r>
            <a:r>
              <a:rPr lang="en-US" sz="1400" dirty="0" err="1" smtClean="0">
                <a:solidFill>
                  <a:schemeClr val="tx1"/>
                </a:solidFill>
              </a:rPr>
              <a:t>ampliative</a:t>
            </a:r>
            <a:endParaRPr lang="en-US" sz="1400" dirty="0" smtClean="0">
              <a:solidFill>
                <a:schemeClr val="tx1"/>
              </a:solidFill>
            </a:endParaRPr>
          </a:p>
          <a:p>
            <a:pPr marL="285750" indent="-285750" algn="l">
              <a:buFontTx/>
              <a:buChar char="-"/>
            </a:pPr>
            <a:r>
              <a:rPr lang="en-US" sz="1400" dirty="0" smtClean="0">
                <a:solidFill>
                  <a:schemeClr val="tx1"/>
                </a:solidFill>
              </a:rPr>
              <a:t>A deductive argument is called „sound“ if its premises happen to be true.</a:t>
            </a:r>
          </a:p>
          <a:p>
            <a:pPr algn="l"/>
            <a:endParaRPr lang="en-US" sz="1400" dirty="0" smtClean="0">
              <a:solidFill>
                <a:schemeClr val="tx1"/>
              </a:solidFill>
            </a:endParaRPr>
          </a:p>
          <a:p>
            <a:pPr marL="285750" indent="-285750" algn="l">
              <a:buFontTx/>
              <a:buChar char="-"/>
            </a:pPr>
            <a:endParaRPr lang="en-US" sz="1400" dirty="0" smtClean="0">
              <a:solidFill>
                <a:schemeClr val="tx1"/>
              </a:solidFill>
            </a:endParaRPr>
          </a:p>
        </p:txBody>
      </p:sp>
      <p:sp>
        <p:nvSpPr>
          <p:cNvPr id="11" name="Untertitel 2"/>
          <p:cNvSpPr txBox="1">
            <a:spLocks/>
          </p:cNvSpPr>
          <p:nvPr/>
        </p:nvSpPr>
        <p:spPr>
          <a:xfrm>
            <a:off x="4995333" y="6416111"/>
            <a:ext cx="4148667" cy="441889"/>
          </a:xfrm>
          <a:prstGeom prst="rect">
            <a:avLst/>
          </a:prstGeom>
        </p:spPr>
        <p:txBody>
          <a:bodyPr vert="horz" lIns="91440" tIns="45720" rIns="91440" bIns="45720" rtlCol="0" anchor="t">
            <a:normAutofit fontScale="850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de-DE" sz="1600" dirty="0" smtClean="0">
                <a:solidFill>
                  <a:schemeClr val="tx1"/>
                </a:solidFill>
              </a:rPr>
              <a:t>C. S. Peirce, </a:t>
            </a:r>
            <a:r>
              <a:rPr lang="de-DE" sz="1600" i="1" dirty="0" err="1" smtClean="0">
                <a:solidFill>
                  <a:schemeClr val="tx1"/>
                </a:solidFill>
              </a:rPr>
              <a:t>Deduction</a:t>
            </a:r>
            <a:r>
              <a:rPr lang="de-DE" sz="1600" i="1" dirty="0" smtClean="0">
                <a:solidFill>
                  <a:schemeClr val="tx1"/>
                </a:solidFill>
              </a:rPr>
              <a:t>, </a:t>
            </a:r>
            <a:r>
              <a:rPr lang="de-DE" sz="1600" i="1" dirty="0" err="1" smtClean="0">
                <a:solidFill>
                  <a:schemeClr val="tx1"/>
                </a:solidFill>
              </a:rPr>
              <a:t>Induction</a:t>
            </a:r>
            <a:r>
              <a:rPr lang="de-DE" sz="1600" i="1" dirty="0" smtClean="0">
                <a:solidFill>
                  <a:schemeClr val="tx1"/>
                </a:solidFill>
              </a:rPr>
              <a:t>, Hypothesis </a:t>
            </a:r>
            <a:r>
              <a:rPr lang="de-DE" sz="1600" dirty="0" smtClean="0">
                <a:solidFill>
                  <a:schemeClr val="tx1"/>
                </a:solidFill>
              </a:rPr>
              <a:t>(1878)</a:t>
            </a:r>
            <a:endParaRPr lang="de-DE" sz="1600" i="1" dirty="0" smtClean="0">
              <a:solidFill>
                <a:schemeClr val="tx1"/>
              </a:solidFill>
            </a:endParaRPr>
          </a:p>
        </p:txBody>
      </p:sp>
      <p:sp>
        <p:nvSpPr>
          <p:cNvPr id="30" name="Untertitel 2"/>
          <p:cNvSpPr txBox="1">
            <a:spLocks/>
          </p:cNvSpPr>
          <p:nvPr/>
        </p:nvSpPr>
        <p:spPr>
          <a:xfrm>
            <a:off x="6187445" y="786176"/>
            <a:ext cx="2917003" cy="5538423"/>
          </a:xfrm>
          <a:prstGeom prst="rect">
            <a:avLst/>
          </a:prstGeom>
          <a:ln>
            <a:solidFill>
              <a:schemeClr val="tx1"/>
            </a:solidFill>
          </a:ln>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u="sng" dirty="0" err="1" smtClean="0">
                <a:solidFill>
                  <a:schemeClr val="tx1"/>
                </a:solidFill>
              </a:rPr>
              <a:t>Abductive</a:t>
            </a:r>
            <a:r>
              <a:rPr lang="en-US" sz="2800" u="sng" smtClean="0">
                <a:solidFill>
                  <a:schemeClr val="tx1"/>
                </a:solidFill>
              </a:rPr>
              <a:t> I.</a:t>
            </a:r>
            <a:endParaRPr lang="en-US" sz="2800" u="sng" dirty="0" smtClean="0">
              <a:solidFill>
                <a:schemeClr val="tx1"/>
              </a:solidFill>
            </a:endParaRPr>
          </a:p>
          <a:p>
            <a:r>
              <a:rPr lang="en-US" sz="1400" dirty="0" smtClean="0">
                <a:solidFill>
                  <a:schemeClr val="tx1"/>
                </a:solidFill>
              </a:rPr>
              <a:t>(Peirce: „Hypothesis“)</a:t>
            </a:r>
          </a:p>
          <a:p>
            <a:endParaRPr lang="en-US" sz="1400" dirty="0" smtClean="0">
              <a:solidFill>
                <a:schemeClr val="tx1"/>
              </a:solidFill>
            </a:endParaRPr>
          </a:p>
          <a:p>
            <a:pPr algn="l"/>
            <a:r>
              <a:rPr lang="en-US" sz="1400" dirty="0" smtClean="0">
                <a:solidFill>
                  <a:schemeClr val="tx1"/>
                </a:solidFill>
              </a:rPr>
              <a:t>All the beans in this bag are white</a:t>
            </a:r>
          </a:p>
          <a:p>
            <a:pPr algn="l"/>
            <a:r>
              <a:rPr lang="en-US" sz="1400" dirty="0" smtClean="0">
                <a:solidFill>
                  <a:schemeClr val="tx1"/>
                </a:solidFill>
              </a:rPr>
              <a:t>These beans are white</a:t>
            </a:r>
          </a:p>
          <a:p>
            <a:pPr algn="l"/>
            <a:r>
              <a:rPr lang="en-US" sz="1400" dirty="0" smtClean="0">
                <a:solidFill>
                  <a:schemeClr val="tx1"/>
                </a:solidFill>
              </a:rPr>
              <a:t>-------------------------------------------------</a:t>
            </a:r>
            <a:endParaRPr lang="en-US" sz="1400" b="1" dirty="0" smtClean="0">
              <a:solidFill>
                <a:schemeClr val="tx1"/>
              </a:solidFill>
            </a:endParaRPr>
          </a:p>
          <a:p>
            <a:pPr algn="l"/>
            <a:r>
              <a:rPr lang="en-US" sz="1400" dirty="0" smtClean="0">
                <a:solidFill>
                  <a:schemeClr val="tx1"/>
                </a:solidFill>
              </a:rPr>
              <a:t>These beans are from this bag</a:t>
            </a:r>
          </a:p>
          <a:p>
            <a:pPr algn="l"/>
            <a:endParaRPr lang="en-US" sz="1400" dirty="0" smtClean="0">
              <a:solidFill>
                <a:schemeClr val="tx1"/>
              </a:solidFill>
            </a:endParaRPr>
          </a:p>
          <a:p>
            <a:pPr algn="l"/>
            <a:r>
              <a:rPr lang="en-US" sz="1400" b="1" u="sng" dirty="0" smtClean="0">
                <a:solidFill>
                  <a:schemeClr val="tx1"/>
                </a:solidFill>
              </a:rPr>
              <a:t>Properties:</a:t>
            </a:r>
          </a:p>
          <a:p>
            <a:pPr marL="285750" indent="-285750" algn="l">
              <a:buFontTx/>
              <a:buChar char="-"/>
            </a:pPr>
            <a:r>
              <a:rPr lang="en-US" sz="1400" dirty="0" smtClean="0">
                <a:solidFill>
                  <a:schemeClr val="tx1"/>
                </a:solidFill>
              </a:rPr>
              <a:t>The truth of the premises does not warrant the truth of the conclusion.</a:t>
            </a:r>
          </a:p>
          <a:p>
            <a:pPr marL="285750" indent="-285750" algn="l">
              <a:buFontTx/>
              <a:buChar char="-"/>
            </a:pPr>
            <a:r>
              <a:rPr lang="en-US" sz="1400" dirty="0" smtClean="0">
                <a:solidFill>
                  <a:schemeClr val="tx1"/>
                </a:solidFill>
              </a:rPr>
              <a:t>It is possible that the premises are true and the conclusion is false.</a:t>
            </a:r>
          </a:p>
          <a:p>
            <a:pPr marL="285750" indent="-285750" algn="l">
              <a:buFontTx/>
              <a:buChar char="-"/>
            </a:pPr>
            <a:r>
              <a:rPr lang="en-US" sz="1400" dirty="0" smtClean="0">
                <a:solidFill>
                  <a:schemeClr val="tx1"/>
                </a:solidFill>
              </a:rPr>
              <a:t>Not necessary</a:t>
            </a:r>
          </a:p>
          <a:p>
            <a:pPr marL="285750" indent="-285750" algn="l">
              <a:buFontTx/>
              <a:buChar char="-"/>
            </a:pPr>
            <a:r>
              <a:rPr lang="en-US" sz="1400" dirty="0" err="1" smtClean="0">
                <a:solidFill>
                  <a:schemeClr val="tx1"/>
                </a:solidFill>
              </a:rPr>
              <a:t>Ampliative</a:t>
            </a:r>
            <a:endParaRPr lang="en-US" sz="1400" dirty="0" smtClean="0">
              <a:solidFill>
                <a:schemeClr val="tx1"/>
              </a:solidFill>
            </a:endParaRPr>
          </a:p>
          <a:p>
            <a:pPr marL="285750" indent="-285750" algn="l">
              <a:buFontTx/>
              <a:buChar char="-"/>
            </a:pPr>
            <a:r>
              <a:rPr lang="en-US" sz="1400" dirty="0" smtClean="0">
                <a:solidFill>
                  <a:schemeClr val="tx1"/>
                </a:solidFill>
              </a:rPr>
              <a:t>The conclusion „explains“ the premises.</a:t>
            </a:r>
          </a:p>
          <a:p>
            <a:pPr marL="285750" indent="-285750" algn="l">
              <a:buFontTx/>
              <a:buChar char="-"/>
            </a:pPr>
            <a:r>
              <a:rPr lang="en-US" sz="1400" b="1" i="1" dirty="0" smtClean="0">
                <a:solidFill>
                  <a:schemeClr val="tx1"/>
                </a:solidFill>
              </a:rPr>
              <a:t>Inference to the best explanation</a:t>
            </a:r>
            <a:endParaRPr lang="en-US" sz="1400" b="1" dirty="0" smtClean="0">
              <a:solidFill>
                <a:schemeClr val="tx1"/>
              </a:solidFill>
            </a:endParaRPr>
          </a:p>
          <a:p>
            <a:pPr algn="l"/>
            <a:endParaRPr lang="en-US" sz="1400" dirty="0" smtClean="0">
              <a:solidFill>
                <a:schemeClr val="tx1"/>
              </a:solidFill>
            </a:endParaRPr>
          </a:p>
        </p:txBody>
      </p:sp>
      <p:sp>
        <p:nvSpPr>
          <p:cNvPr id="32" name="Untertitel 2"/>
          <p:cNvSpPr txBox="1">
            <a:spLocks/>
          </p:cNvSpPr>
          <p:nvPr/>
        </p:nvSpPr>
        <p:spPr>
          <a:xfrm>
            <a:off x="3270442" y="786176"/>
            <a:ext cx="2917003" cy="5538423"/>
          </a:xfrm>
          <a:prstGeom prst="rect">
            <a:avLst/>
          </a:prstGeom>
          <a:ln>
            <a:solidFill>
              <a:schemeClr val="tx1"/>
            </a:solidFill>
          </a:ln>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u="sng" dirty="0" smtClean="0">
                <a:solidFill>
                  <a:schemeClr val="tx1"/>
                </a:solidFill>
              </a:rPr>
              <a:t>Induction</a:t>
            </a:r>
            <a:endParaRPr lang="en-US" sz="2800" u="sng" dirty="0" smtClean="0"/>
          </a:p>
          <a:p>
            <a:endParaRPr lang="en-US" sz="1400" dirty="0" smtClean="0">
              <a:solidFill>
                <a:schemeClr val="tx1"/>
              </a:solidFill>
            </a:endParaRPr>
          </a:p>
          <a:p>
            <a:endParaRPr lang="en-US" sz="1400" dirty="0" smtClean="0">
              <a:solidFill>
                <a:schemeClr val="tx1"/>
              </a:solidFill>
            </a:endParaRPr>
          </a:p>
          <a:p>
            <a:pPr algn="l"/>
            <a:r>
              <a:rPr lang="en-US" sz="1400" dirty="0" smtClean="0">
                <a:solidFill>
                  <a:schemeClr val="tx1"/>
                </a:solidFill>
              </a:rPr>
              <a:t>These beans are white</a:t>
            </a:r>
          </a:p>
          <a:p>
            <a:pPr algn="l"/>
            <a:r>
              <a:rPr lang="en-US" sz="1400" dirty="0" smtClean="0">
                <a:solidFill>
                  <a:schemeClr val="tx1"/>
                </a:solidFill>
              </a:rPr>
              <a:t>These beans are from this bag</a:t>
            </a:r>
          </a:p>
          <a:p>
            <a:pPr algn="l"/>
            <a:r>
              <a:rPr lang="en-US" sz="1400" dirty="0" smtClean="0">
                <a:solidFill>
                  <a:schemeClr val="tx1"/>
                </a:solidFill>
              </a:rPr>
              <a:t>-------------------------------------------------</a:t>
            </a:r>
          </a:p>
          <a:p>
            <a:pPr algn="l"/>
            <a:r>
              <a:rPr lang="en-US" sz="1400" dirty="0" smtClean="0">
                <a:solidFill>
                  <a:schemeClr val="tx1"/>
                </a:solidFill>
              </a:rPr>
              <a:t>All the beans in this bag are white</a:t>
            </a:r>
          </a:p>
          <a:p>
            <a:pPr algn="l"/>
            <a:endParaRPr lang="en-US" sz="1400" dirty="0" smtClean="0">
              <a:solidFill>
                <a:schemeClr val="tx1"/>
              </a:solidFill>
            </a:endParaRPr>
          </a:p>
          <a:p>
            <a:pPr algn="l"/>
            <a:r>
              <a:rPr lang="en-US" sz="1400" b="1" u="sng" dirty="0" smtClean="0">
                <a:solidFill>
                  <a:schemeClr val="tx1"/>
                </a:solidFill>
              </a:rPr>
              <a:t>Properties:</a:t>
            </a:r>
          </a:p>
          <a:p>
            <a:pPr marL="285750" indent="-285750" algn="l">
              <a:buFontTx/>
              <a:buChar char="-"/>
            </a:pPr>
            <a:r>
              <a:rPr lang="en-US" sz="1400" dirty="0" smtClean="0">
                <a:solidFill>
                  <a:schemeClr val="tx1"/>
                </a:solidFill>
              </a:rPr>
              <a:t>The truth of the premises does not warrant the truth of the conclusion.</a:t>
            </a:r>
          </a:p>
          <a:p>
            <a:pPr marL="285750" indent="-285750" algn="l">
              <a:buFontTx/>
              <a:buChar char="-"/>
            </a:pPr>
            <a:r>
              <a:rPr lang="en-US" sz="1400" dirty="0" smtClean="0">
                <a:solidFill>
                  <a:schemeClr val="tx1"/>
                </a:solidFill>
              </a:rPr>
              <a:t>It is possible that the premises are true and the conclusion is false.</a:t>
            </a:r>
          </a:p>
          <a:p>
            <a:pPr marL="285750" indent="-285750" algn="l">
              <a:buFontTx/>
              <a:buChar char="-"/>
            </a:pPr>
            <a:r>
              <a:rPr lang="en-US" sz="1400" dirty="0" smtClean="0">
                <a:solidFill>
                  <a:schemeClr val="tx1"/>
                </a:solidFill>
              </a:rPr>
              <a:t>Not necessary</a:t>
            </a:r>
          </a:p>
          <a:p>
            <a:pPr marL="285750" indent="-285750" algn="l">
              <a:buFontTx/>
              <a:buChar char="-"/>
            </a:pPr>
            <a:r>
              <a:rPr lang="en-US" sz="1400" dirty="0" err="1" smtClean="0">
                <a:solidFill>
                  <a:schemeClr val="tx1"/>
                </a:solidFill>
              </a:rPr>
              <a:t>Ampliative</a:t>
            </a:r>
            <a:endParaRPr lang="en-US" sz="1400" dirty="0" smtClean="0">
              <a:solidFill>
                <a:schemeClr val="tx1"/>
              </a:solidFill>
            </a:endParaRPr>
          </a:p>
          <a:p>
            <a:pPr algn="l"/>
            <a:endParaRPr lang="en-US" sz="1400" dirty="0" smtClean="0">
              <a:solidFill>
                <a:schemeClr val="tx1"/>
              </a:solidFill>
            </a:endParaRPr>
          </a:p>
          <a:p>
            <a:pPr marL="285750" indent="-285750" algn="l">
              <a:buFontTx/>
              <a:buChar char="-"/>
            </a:pPr>
            <a:endParaRPr lang="en-US" sz="1400" dirty="0" smtClean="0">
              <a:solidFill>
                <a:schemeClr val="tx1"/>
              </a:solidFill>
            </a:endParaRPr>
          </a:p>
          <a:p>
            <a:pPr algn="l"/>
            <a:endParaRPr lang="en-US" sz="1400" dirty="0" smtClean="0">
              <a:solidFill>
                <a:schemeClr val="tx1"/>
              </a:solidFill>
            </a:endParaRPr>
          </a:p>
        </p:txBody>
      </p:sp>
      <p:sp>
        <p:nvSpPr>
          <p:cNvPr id="35" name="Textfeld 34"/>
          <p:cNvSpPr txBox="1"/>
          <p:nvPr/>
        </p:nvSpPr>
        <p:spPr>
          <a:xfrm>
            <a:off x="3602182" y="2162848"/>
            <a:ext cx="184666" cy="369332"/>
          </a:xfrm>
          <a:prstGeom prst="rect">
            <a:avLst/>
          </a:prstGeom>
          <a:noFill/>
        </p:spPr>
        <p:txBody>
          <a:bodyPr wrap="none" rtlCol="0">
            <a:spAutoFit/>
          </a:bodyPr>
          <a:lstStyle/>
          <a:p>
            <a:endParaRPr lang="de-DE" dirty="0"/>
          </a:p>
        </p:txBody>
      </p:sp>
      <p:sp>
        <p:nvSpPr>
          <p:cNvPr id="2" name="Textfeld 1"/>
          <p:cNvSpPr txBox="1"/>
          <p:nvPr/>
        </p:nvSpPr>
        <p:spPr>
          <a:xfrm>
            <a:off x="3165439" y="150124"/>
            <a:ext cx="3022006" cy="523220"/>
          </a:xfrm>
          <a:prstGeom prst="rect">
            <a:avLst/>
          </a:prstGeom>
          <a:noFill/>
        </p:spPr>
        <p:txBody>
          <a:bodyPr wrap="none" rtlCol="0">
            <a:spAutoFit/>
          </a:bodyPr>
          <a:lstStyle/>
          <a:p>
            <a:pPr algn="ctr"/>
            <a:r>
              <a:rPr lang="en-US" sz="2800" dirty="0" smtClean="0"/>
              <a:t>Types of Inferences</a:t>
            </a:r>
            <a:endParaRPr lang="de-DE" sz="2800" dirty="0"/>
          </a:p>
        </p:txBody>
      </p:sp>
    </p:spTree>
    <p:extLst>
      <p:ext uri="{BB962C8B-B14F-4D97-AF65-F5344CB8AC3E}">
        <p14:creationId xmlns:p14="http://schemas.microsoft.com/office/powerpoint/2010/main" val="12924168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44970" y="333412"/>
            <a:ext cx="5490601" cy="461665"/>
          </a:xfrm>
          <a:prstGeom prst="rect">
            <a:avLst/>
          </a:prstGeom>
          <a:noFill/>
        </p:spPr>
        <p:txBody>
          <a:bodyPr wrap="square" rtlCol="0">
            <a:spAutoFit/>
          </a:bodyPr>
          <a:lstStyle/>
          <a:p>
            <a:r>
              <a:rPr lang="en-US" sz="2400" dirty="0" smtClean="0"/>
              <a:t>David Hume and the Problem of Induction</a:t>
            </a:r>
            <a:endParaRPr lang="en-US" sz="2400" dirty="0"/>
          </a:p>
        </p:txBody>
      </p:sp>
      <p:sp>
        <p:nvSpPr>
          <p:cNvPr id="10" name="TextBox 9"/>
          <p:cNvSpPr txBox="1"/>
          <p:nvPr/>
        </p:nvSpPr>
        <p:spPr>
          <a:xfrm>
            <a:off x="4042652" y="1300839"/>
            <a:ext cx="4390147" cy="3036729"/>
          </a:xfrm>
          <a:prstGeom prst="rect">
            <a:avLst/>
          </a:prstGeom>
          <a:noFill/>
        </p:spPr>
        <p:txBody>
          <a:bodyPr wrap="square" rtlCol="0">
            <a:spAutoFit/>
          </a:bodyPr>
          <a:lstStyle/>
          <a:p>
            <a:pPr marL="285750" indent="-285750">
              <a:lnSpc>
                <a:spcPct val="120000"/>
              </a:lnSpc>
              <a:buFont typeface="Arial"/>
              <a:buChar char="•"/>
            </a:pPr>
            <a:r>
              <a:rPr lang="en-US" sz="2000" dirty="0" smtClean="0"/>
              <a:t>Reasoning that goes beyond past and present is based on cause and effect</a:t>
            </a:r>
          </a:p>
          <a:p>
            <a:pPr>
              <a:lnSpc>
                <a:spcPct val="120000"/>
              </a:lnSpc>
            </a:pPr>
            <a:endParaRPr lang="en-US" sz="2000" dirty="0" smtClean="0"/>
          </a:p>
          <a:p>
            <a:pPr marL="285750" indent="-285750">
              <a:lnSpc>
                <a:spcPct val="120000"/>
              </a:lnSpc>
              <a:buFont typeface="Arial"/>
              <a:buChar char="•"/>
            </a:pPr>
            <a:r>
              <a:rPr lang="en-US" sz="2000" dirty="0" smtClean="0"/>
              <a:t>The relation of causality:</a:t>
            </a:r>
          </a:p>
          <a:p>
            <a:pPr>
              <a:lnSpc>
                <a:spcPct val="120000"/>
              </a:lnSpc>
            </a:pPr>
            <a:r>
              <a:rPr lang="en-US" sz="2000" dirty="0"/>
              <a:t>	</a:t>
            </a:r>
            <a:r>
              <a:rPr lang="en-US" sz="2000" dirty="0" smtClean="0"/>
              <a:t>1) constant conjunction</a:t>
            </a:r>
          </a:p>
          <a:p>
            <a:pPr>
              <a:lnSpc>
                <a:spcPct val="120000"/>
              </a:lnSpc>
            </a:pPr>
            <a:r>
              <a:rPr lang="en-US" sz="2000" dirty="0"/>
              <a:t>	</a:t>
            </a:r>
            <a:r>
              <a:rPr lang="en-US" sz="2000" dirty="0" smtClean="0"/>
              <a:t>2) contiguity</a:t>
            </a:r>
          </a:p>
          <a:p>
            <a:pPr>
              <a:lnSpc>
                <a:spcPct val="120000"/>
              </a:lnSpc>
            </a:pPr>
            <a:r>
              <a:rPr lang="en-US" sz="2000" dirty="0" smtClean="0"/>
              <a:t>	3) priority in time (of the cause)</a:t>
            </a:r>
            <a:endParaRPr lang="en-US" sz="2000" dirty="0"/>
          </a:p>
          <a:p>
            <a:pPr>
              <a:lnSpc>
                <a:spcPct val="120000"/>
              </a:lnSpc>
            </a:pPr>
            <a:r>
              <a:rPr lang="en-US" sz="2000" dirty="0"/>
              <a:t>	</a:t>
            </a:r>
            <a:r>
              <a:rPr lang="en-US" sz="2000" dirty="0" smtClean="0"/>
              <a:t>4) NO necessary connection!!!!</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5696" y="1226153"/>
            <a:ext cx="3018547" cy="3589065"/>
          </a:xfrm>
          <a:prstGeom prst="rect">
            <a:avLst/>
          </a:prstGeom>
        </p:spPr>
      </p:pic>
      <p:sp>
        <p:nvSpPr>
          <p:cNvPr id="4" name="Rectangle 3"/>
          <p:cNvSpPr/>
          <p:nvPr/>
        </p:nvSpPr>
        <p:spPr>
          <a:xfrm>
            <a:off x="-241030" y="4805419"/>
            <a:ext cx="4572000" cy="646331"/>
          </a:xfrm>
          <a:prstGeom prst="rect">
            <a:avLst/>
          </a:prstGeom>
        </p:spPr>
        <p:txBody>
          <a:bodyPr>
            <a:spAutoFit/>
          </a:bodyPr>
          <a:lstStyle/>
          <a:p>
            <a:pPr algn="ctr"/>
            <a:r>
              <a:rPr lang="en-US" dirty="0" smtClean="0"/>
              <a:t>David Hume</a:t>
            </a:r>
            <a:endParaRPr lang="en-US" dirty="0"/>
          </a:p>
          <a:p>
            <a:pPr algn="ctr"/>
            <a:r>
              <a:rPr lang="en-US" dirty="0" smtClean="0"/>
              <a:t>1711–1776</a:t>
            </a:r>
            <a:endParaRPr lang="en-US" dirty="0"/>
          </a:p>
        </p:txBody>
      </p:sp>
      <p:sp>
        <p:nvSpPr>
          <p:cNvPr id="7" name="TextBox 6"/>
          <p:cNvSpPr txBox="1"/>
          <p:nvPr/>
        </p:nvSpPr>
        <p:spPr>
          <a:xfrm>
            <a:off x="4042652" y="4815218"/>
            <a:ext cx="4390147" cy="1631216"/>
          </a:xfrm>
          <a:prstGeom prst="rect">
            <a:avLst/>
          </a:prstGeom>
          <a:noFill/>
        </p:spPr>
        <p:txBody>
          <a:bodyPr wrap="square" rtlCol="0">
            <a:spAutoFit/>
          </a:bodyPr>
          <a:lstStyle/>
          <a:p>
            <a:r>
              <a:rPr lang="en-US" sz="2000" b="1" dirty="0" smtClean="0"/>
              <a:t>The Problem of Induction</a:t>
            </a:r>
          </a:p>
          <a:p>
            <a:r>
              <a:rPr lang="en-US" sz="2000" b="1" dirty="0" smtClean="0"/>
              <a:t>How can inferences from the past/present to the future (or from observed instances to unobserved instances) be justified?</a:t>
            </a:r>
            <a:endParaRPr lang="en-US" sz="2000" b="1" dirty="0"/>
          </a:p>
        </p:txBody>
      </p:sp>
    </p:spTree>
    <p:extLst>
      <p:ext uri="{BB962C8B-B14F-4D97-AF65-F5344CB8AC3E}">
        <p14:creationId xmlns:p14="http://schemas.microsoft.com/office/powerpoint/2010/main" val="24681899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1701800" y="136094"/>
            <a:ext cx="6057900" cy="562407"/>
          </a:xfrm>
        </p:spPr>
        <p:txBody>
          <a:bodyPr>
            <a:normAutofit/>
          </a:bodyPr>
          <a:lstStyle/>
          <a:p>
            <a:r>
              <a:rPr lang="de-DE" sz="2800" dirty="0" smtClean="0"/>
              <a:t>Hume on </a:t>
            </a:r>
            <a:r>
              <a:rPr lang="de-DE" sz="2800" dirty="0" err="1" smtClean="0"/>
              <a:t>Causality</a:t>
            </a:r>
            <a:endParaRPr lang="de-DE" sz="2800" dirty="0"/>
          </a:p>
        </p:txBody>
      </p:sp>
      <p:sp>
        <p:nvSpPr>
          <p:cNvPr id="11" name="Rechteck 10"/>
          <p:cNvSpPr/>
          <p:nvPr/>
        </p:nvSpPr>
        <p:spPr>
          <a:xfrm>
            <a:off x="385233" y="973669"/>
            <a:ext cx="8432800" cy="5410198"/>
          </a:xfrm>
          <a:prstGeom prst="rect">
            <a:avLst/>
          </a:prstGeom>
        </p:spPr>
        <p:txBody>
          <a:bodyPr wrap="square">
            <a:normAutofit lnSpcReduction="10000"/>
          </a:bodyPr>
          <a:lstStyle/>
          <a:p>
            <a:pPr algn="just"/>
            <a:r>
              <a:rPr lang="en-GB" dirty="0" smtClean="0"/>
              <a:t>„Here is a billiard-ball lying on the table, and another ball moving towards it with rapidity. They strike; and the ball, which was formerly at rest, now acquires a motion. This is as perfect an instance of the relation of cause and effect as any which we know, either by sensation or by reflection. Let us therefore examine it. </a:t>
            </a:r>
            <a:r>
              <a:rPr lang="en-GB" dirty="0" err="1" smtClean="0"/>
              <a:t>’Tis</a:t>
            </a:r>
            <a:r>
              <a:rPr lang="en-GB" dirty="0" smtClean="0"/>
              <a:t> evident, that the two balls touched one another before the motion was communicated, and that there was no interval betwixt the shock and the motion. </a:t>
            </a:r>
            <a:r>
              <a:rPr lang="en-GB" b="1" dirty="0" smtClean="0"/>
              <a:t>Contiguity</a:t>
            </a:r>
            <a:r>
              <a:rPr lang="en-GB" dirty="0" smtClean="0"/>
              <a:t> in time and place is therefore a requisite circumstance to the operation of all causes. </a:t>
            </a:r>
            <a:r>
              <a:rPr lang="en-GB" dirty="0" err="1" smtClean="0"/>
              <a:t>’Tis</a:t>
            </a:r>
            <a:r>
              <a:rPr lang="en-GB" dirty="0" smtClean="0"/>
              <a:t> evident likewise, that the motion, which was the cause, is prior to the motion, which was the effect. </a:t>
            </a:r>
            <a:r>
              <a:rPr lang="en-GB" b="1" dirty="0" smtClean="0"/>
              <a:t>Priority</a:t>
            </a:r>
            <a:r>
              <a:rPr lang="en-GB" dirty="0" smtClean="0"/>
              <a:t> in time, is therefore another requisite circumstance in every cause. But this is not all. Let us try any other balls of the same kind in a like situation, and we shall always find, that the impulse of the one produces motion in the other. Here therefore is a third  circumstance, viz., that is a </a:t>
            </a:r>
            <a:r>
              <a:rPr lang="en-GB" b="1" dirty="0" smtClean="0"/>
              <a:t>constant conjunction </a:t>
            </a:r>
            <a:r>
              <a:rPr lang="en-GB" dirty="0" smtClean="0"/>
              <a:t>betwixt the cause and effect. Every object like the cause, produces always some object like the effect. Beyond these three circumstances of contiguity, priority, and constant conjunction, I can discover nothing in this cause. The first ball is in motion; touches the second; immediately the second is in motion: and when I try the experiment with the same or like balls, in the same or like circumstances, I find that upon the motion and touch of the one ball, motion always follows in the other. In whatever shape I turn this matter, and however I examine it, I can find nothing farther.“ </a:t>
            </a:r>
            <a:br>
              <a:rPr lang="en-GB" dirty="0" smtClean="0"/>
            </a:br>
            <a:endParaRPr lang="en-GB" dirty="0" smtClean="0"/>
          </a:p>
          <a:p>
            <a:pPr algn="just"/>
            <a:r>
              <a:rPr lang="en-GB" i="1" dirty="0" smtClean="0"/>
              <a:t>(An Enquiry Concerning Human Understanding, Abstract of a Treatise of Human Nature</a:t>
            </a:r>
            <a:r>
              <a:rPr lang="en-GB" dirty="0" smtClean="0"/>
              <a:t>)</a:t>
            </a:r>
            <a:endParaRPr lang="en-GB" dirty="0"/>
          </a:p>
        </p:txBody>
      </p:sp>
    </p:spTree>
    <p:extLst>
      <p:ext uri="{BB962C8B-B14F-4D97-AF65-F5344CB8AC3E}">
        <p14:creationId xmlns:p14="http://schemas.microsoft.com/office/powerpoint/2010/main" val="31114784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2933" y="213646"/>
            <a:ext cx="6942667" cy="6001642"/>
          </a:xfrm>
          <a:prstGeom prst="rect">
            <a:avLst/>
          </a:prstGeom>
        </p:spPr>
        <p:txBody>
          <a:bodyPr wrap="square">
            <a:spAutoFit/>
          </a:bodyPr>
          <a:lstStyle/>
          <a:p>
            <a:r>
              <a:rPr lang="en-US" sz="2400" b="1" dirty="0"/>
              <a:t>Assignment</a:t>
            </a:r>
            <a:r>
              <a:rPr lang="en-US" sz="2400" dirty="0" smtClean="0"/>
              <a:t>:</a:t>
            </a:r>
          </a:p>
          <a:p>
            <a:endParaRPr lang="en-US" sz="2400" dirty="0" smtClean="0"/>
          </a:p>
          <a:p>
            <a:r>
              <a:rPr lang="en-US" sz="2400" dirty="0" smtClean="0"/>
              <a:t>Compare </a:t>
            </a:r>
            <a:r>
              <a:rPr lang="en-US" sz="2400" dirty="0"/>
              <a:t>the following inferences: </a:t>
            </a:r>
            <a:endParaRPr lang="en-US" sz="2400" dirty="0" smtClean="0"/>
          </a:p>
          <a:p>
            <a:pPr marL="457200" indent="-457200">
              <a:buAutoNum type="arabicParenR"/>
            </a:pPr>
            <a:r>
              <a:rPr lang="en-US" sz="2400" dirty="0" smtClean="0"/>
              <a:t>All </a:t>
            </a:r>
            <a:r>
              <a:rPr lang="en-US" sz="2400" dirty="0"/>
              <a:t>pieces of copper conduct electricity. Therefore, the next piece of copper that I will encounter will also conduct electricity. </a:t>
            </a:r>
            <a:endParaRPr lang="en-US" sz="2400" dirty="0" smtClean="0"/>
          </a:p>
          <a:p>
            <a:pPr marL="457200" indent="-457200">
              <a:buAutoNum type="arabicParenR"/>
            </a:pPr>
            <a:endParaRPr lang="en-US" sz="2400" dirty="0"/>
          </a:p>
          <a:p>
            <a:pPr marL="457200" indent="-457200">
              <a:buAutoNum type="arabicParenR"/>
            </a:pPr>
            <a:r>
              <a:rPr lang="en-US" sz="2400" dirty="0" smtClean="0"/>
              <a:t>All </a:t>
            </a:r>
            <a:r>
              <a:rPr lang="en-US" sz="2400" dirty="0"/>
              <a:t>people in this room speak English and they all entered the room through the door. Therefore, the next person who enters the room through the door will also speak English. </a:t>
            </a:r>
            <a:endParaRPr lang="en-US" sz="2400" dirty="0" smtClean="0"/>
          </a:p>
          <a:p>
            <a:pPr marL="457200" indent="-457200">
              <a:buAutoNum type="arabicParenR"/>
            </a:pPr>
            <a:endParaRPr lang="en-US" sz="2400" dirty="0"/>
          </a:p>
          <a:p>
            <a:r>
              <a:rPr lang="en-US" sz="2400" dirty="0" smtClean="0"/>
              <a:t>What </a:t>
            </a:r>
            <a:r>
              <a:rPr lang="en-US" sz="2400" dirty="0"/>
              <a:t>is the difference between the two inferences? Do not merely focus on the fact that the latter seems erroneous. Focus on the difference between the two all-sentences.</a:t>
            </a:r>
          </a:p>
        </p:txBody>
      </p:sp>
      <p:sp>
        <p:nvSpPr>
          <p:cNvPr id="3" name="TextBox 2"/>
          <p:cNvSpPr txBox="1"/>
          <p:nvPr/>
        </p:nvSpPr>
        <p:spPr>
          <a:xfrm>
            <a:off x="3115732" y="6367687"/>
            <a:ext cx="6637867" cy="369332"/>
          </a:xfrm>
          <a:prstGeom prst="rect">
            <a:avLst/>
          </a:prstGeom>
          <a:noFill/>
        </p:spPr>
        <p:txBody>
          <a:bodyPr wrap="square" rtlCol="0">
            <a:spAutoFit/>
          </a:bodyPr>
          <a:lstStyle/>
          <a:p>
            <a:r>
              <a:rPr lang="en-US" dirty="0" smtClean="0"/>
              <a:t>cf. Nelson Goodman</a:t>
            </a:r>
            <a:r>
              <a:rPr lang="en-US" dirty="0"/>
              <a:t>, Nelson. Fact, Fiction, and Forecast (1954)</a:t>
            </a:r>
          </a:p>
        </p:txBody>
      </p:sp>
    </p:spTree>
    <p:extLst>
      <p:ext uri="{BB962C8B-B14F-4D97-AF65-F5344CB8AC3E}">
        <p14:creationId xmlns:p14="http://schemas.microsoft.com/office/powerpoint/2010/main" val="40008941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2596</Words>
  <Application>Microsoft Macintosh PowerPoint</Application>
  <PresentationFormat>Bildschirmpräsentation (4:3)</PresentationFormat>
  <Paragraphs>201</Paragraphs>
  <Slides>29</Slides>
  <Notes>3</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29</vt:i4>
      </vt:variant>
    </vt:vector>
  </HeadingPairs>
  <TitlesOfParts>
    <vt:vector size="31" baseType="lpstr">
      <vt:lpstr>Office Theme</vt:lpstr>
      <vt:lpstr>Equation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Hume on Causality</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Friedman on Realism and Predictability in Economics</vt:lpstr>
      <vt:lpstr>PowerPoint-Präsentation</vt:lpstr>
      <vt:lpstr>Kant’s Critical Philosophy</vt:lpstr>
      <vt:lpstr>An example for chaos: The logistic map</vt:lpstr>
      <vt:lpstr>PowerPoint-Präsentation</vt:lpstr>
      <vt:lpstr>Chaos and Predictability</vt:lpstr>
      <vt:lpstr>PowerPoint-Präsentation</vt:lpstr>
      <vt:lpstr>Structural Model Error and Predictability (cf. Frigg et al. 2014)</vt:lpstr>
    </vt:vector>
  </TitlesOfParts>
  <Company>ETH Zuerich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Mitarbeiter</dc:creator>
  <cp:lastModifiedBy>Karim Bschir</cp:lastModifiedBy>
  <cp:revision>64</cp:revision>
  <dcterms:created xsi:type="dcterms:W3CDTF">2016-02-22T17:01:15Z</dcterms:created>
  <dcterms:modified xsi:type="dcterms:W3CDTF">2016-05-03T14:52:25Z</dcterms:modified>
</cp:coreProperties>
</file>